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1875" r:id="rId2"/>
    <p:sldId id="684" r:id="rId3"/>
    <p:sldId id="685" r:id="rId4"/>
    <p:sldId id="687" r:id="rId5"/>
    <p:sldId id="1706" r:id="rId6"/>
    <p:sldId id="1857" r:id="rId7"/>
    <p:sldId id="1696" r:id="rId8"/>
    <p:sldId id="1774" r:id="rId9"/>
    <p:sldId id="1842" r:id="rId10"/>
    <p:sldId id="1690" r:id="rId11"/>
    <p:sldId id="1695" r:id="rId12"/>
    <p:sldId id="1873" r:id="rId13"/>
    <p:sldId id="1737" r:id="rId14"/>
    <p:sldId id="1738" r:id="rId15"/>
    <p:sldId id="1752" r:id="rId16"/>
    <p:sldId id="1730" r:id="rId17"/>
    <p:sldId id="1748" r:id="rId18"/>
    <p:sldId id="1874" r:id="rId19"/>
    <p:sldId id="1861" r:id="rId20"/>
    <p:sldId id="1750" r:id="rId21"/>
    <p:sldId id="1863" r:id="rId22"/>
    <p:sldId id="1808" r:id="rId23"/>
    <p:sldId id="1830" r:id="rId24"/>
    <p:sldId id="1763" r:id="rId25"/>
    <p:sldId id="1779" r:id="rId26"/>
    <p:sldId id="1789" r:id="rId27"/>
    <p:sldId id="1736" r:id="rId28"/>
    <p:sldId id="1876" r:id="rId29"/>
    <p:sldId id="1844" r:id="rId30"/>
    <p:sldId id="1786" r:id="rId31"/>
    <p:sldId id="1787" r:id="rId32"/>
    <p:sldId id="1854" r:id="rId33"/>
    <p:sldId id="1862" r:id="rId34"/>
    <p:sldId id="1877" r:id="rId35"/>
    <p:sldId id="1878" r:id="rId36"/>
    <p:sldId id="1879" r:id="rId37"/>
    <p:sldId id="1827" r:id="rId38"/>
    <p:sldId id="1804" r:id="rId3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467" autoAdjust="0"/>
  </p:normalViewPr>
  <p:slideViewPr>
    <p:cSldViewPr snapToGrid="0">
      <p:cViewPr varScale="1">
        <p:scale>
          <a:sx n="65" d="100"/>
          <a:sy n="65" d="100"/>
        </p:scale>
        <p:origin x="1358" y="27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757C72-CC4C-44BB-BE6E-30EE39A0191A}" type="datetimeFigureOut">
              <a:rPr lang="nl-NL" smtClean="0"/>
              <a:t>1-8-2025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D4E0A0-105C-4E19-8ADF-A83B96737726}" type="slidenum">
              <a:rPr lang="nl-NL" smtClean="0"/>
              <a:t>‹nr.›</a:t>
            </a:fld>
            <a:endParaRPr lang="nl-NL"/>
          </a:p>
        </p:txBody>
      </p:sp>
    </p:spTree>
    <p:extLst>
      <p:ext uri="{BB962C8B-B14F-4D97-AF65-F5344CB8AC3E}">
        <p14:creationId xmlns:p14="http://schemas.microsoft.com/office/powerpoint/2010/main" val="4256496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DDD1488-A8A7-4F77-8169-5F1B834E3170}" type="slidenum">
              <a:rPr lang="nl-NL" smtClean="0"/>
              <a:t>2</a:t>
            </a:fld>
            <a:endParaRPr lang="nl-NL"/>
          </a:p>
        </p:txBody>
      </p:sp>
    </p:spTree>
    <p:extLst>
      <p:ext uri="{BB962C8B-B14F-4D97-AF65-F5344CB8AC3E}">
        <p14:creationId xmlns:p14="http://schemas.microsoft.com/office/powerpoint/2010/main" val="936087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DE25C83-7736-4948-9EAA-D7E9A53D88E2}" type="slidenum">
              <a:rPr lang="nl-NL" smtClean="0"/>
              <a:t>13</a:t>
            </a:fld>
            <a:endParaRPr lang="nl-NL"/>
          </a:p>
        </p:txBody>
      </p:sp>
    </p:spTree>
    <p:extLst>
      <p:ext uri="{BB962C8B-B14F-4D97-AF65-F5344CB8AC3E}">
        <p14:creationId xmlns:p14="http://schemas.microsoft.com/office/powerpoint/2010/main" val="823275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DE25C83-7736-4948-9EAA-D7E9A53D88E2}" type="slidenum">
              <a:rPr lang="nl-NL" smtClean="0"/>
              <a:t>14</a:t>
            </a:fld>
            <a:endParaRPr lang="nl-NL"/>
          </a:p>
        </p:txBody>
      </p:sp>
    </p:spTree>
    <p:extLst>
      <p:ext uri="{BB962C8B-B14F-4D97-AF65-F5344CB8AC3E}">
        <p14:creationId xmlns:p14="http://schemas.microsoft.com/office/powerpoint/2010/main" val="542108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DE25C83-7736-4948-9EAA-D7E9A53D88E2}" type="slidenum">
              <a:rPr lang="nl-NL" smtClean="0"/>
              <a:t>15</a:t>
            </a:fld>
            <a:endParaRPr lang="nl-NL"/>
          </a:p>
        </p:txBody>
      </p:sp>
    </p:spTree>
    <p:extLst>
      <p:ext uri="{BB962C8B-B14F-4D97-AF65-F5344CB8AC3E}">
        <p14:creationId xmlns:p14="http://schemas.microsoft.com/office/powerpoint/2010/main" val="3425366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DE25C83-7736-4948-9EAA-D7E9A53D88E2}" type="slidenum">
              <a:rPr lang="nl-NL" smtClean="0"/>
              <a:t>17</a:t>
            </a:fld>
            <a:endParaRPr lang="nl-NL"/>
          </a:p>
        </p:txBody>
      </p:sp>
    </p:spTree>
    <p:extLst>
      <p:ext uri="{BB962C8B-B14F-4D97-AF65-F5344CB8AC3E}">
        <p14:creationId xmlns:p14="http://schemas.microsoft.com/office/powerpoint/2010/main" val="173660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2333A0-02B9-E4B9-BEBA-AE713F2724A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A4D0622-5DA6-4514-527C-B9E7E7B17E3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F8FF4C9-4D24-BFAE-4D38-0E5E1915AC54}"/>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4921F663-8AA1-779A-1ACB-C0E242B6859D}"/>
              </a:ext>
            </a:extLst>
          </p:cNvPr>
          <p:cNvSpPr>
            <a:spLocks noGrp="1"/>
          </p:cNvSpPr>
          <p:nvPr>
            <p:ph type="sldNum" sz="quarter" idx="5"/>
          </p:nvPr>
        </p:nvSpPr>
        <p:spPr/>
        <p:txBody>
          <a:bodyPr/>
          <a:lstStyle/>
          <a:p>
            <a:fld id="{BDE25C83-7736-4948-9EAA-D7E9A53D88E2}" type="slidenum">
              <a:rPr lang="nl-NL" smtClean="0"/>
              <a:t>18</a:t>
            </a:fld>
            <a:endParaRPr lang="nl-NL"/>
          </a:p>
        </p:txBody>
      </p:sp>
    </p:spTree>
    <p:extLst>
      <p:ext uri="{BB962C8B-B14F-4D97-AF65-F5344CB8AC3E}">
        <p14:creationId xmlns:p14="http://schemas.microsoft.com/office/powerpoint/2010/main" val="33183289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5123F-9EA5-FA21-48A2-01ACE05E39C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AC6F199-851B-585F-0CA7-9948903F289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2A2100B-5903-AF51-4422-CB483778668F}"/>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76395F19-B018-C98D-661E-016E9215A10D}"/>
              </a:ext>
            </a:extLst>
          </p:cNvPr>
          <p:cNvSpPr>
            <a:spLocks noGrp="1"/>
          </p:cNvSpPr>
          <p:nvPr>
            <p:ph type="sldNum" sz="quarter" idx="5"/>
          </p:nvPr>
        </p:nvSpPr>
        <p:spPr/>
        <p:txBody>
          <a:bodyPr/>
          <a:lstStyle/>
          <a:p>
            <a:fld id="{BDE25C83-7736-4948-9EAA-D7E9A53D88E2}" type="slidenum">
              <a:rPr lang="nl-NL" smtClean="0"/>
              <a:t>19</a:t>
            </a:fld>
            <a:endParaRPr lang="nl-NL"/>
          </a:p>
        </p:txBody>
      </p:sp>
    </p:spTree>
    <p:extLst>
      <p:ext uri="{BB962C8B-B14F-4D97-AF65-F5344CB8AC3E}">
        <p14:creationId xmlns:p14="http://schemas.microsoft.com/office/powerpoint/2010/main" val="15531718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DE25C83-7736-4948-9EAA-D7E9A53D88E2}" type="slidenum">
              <a:rPr lang="nl-NL" smtClean="0"/>
              <a:t>20</a:t>
            </a:fld>
            <a:endParaRPr lang="nl-NL"/>
          </a:p>
        </p:txBody>
      </p:sp>
    </p:spTree>
    <p:extLst>
      <p:ext uri="{BB962C8B-B14F-4D97-AF65-F5344CB8AC3E}">
        <p14:creationId xmlns:p14="http://schemas.microsoft.com/office/powerpoint/2010/main" val="3465590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CDBD04-8FFD-D069-253B-0F949AC0AEE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D55FD3E-9676-0AEF-AC8F-FF21402E310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6D2546B-0E09-77A4-3D27-0B2C5400C488}"/>
              </a:ext>
            </a:extLst>
          </p:cNvPr>
          <p:cNvSpPr>
            <a:spLocks noGrp="1"/>
          </p:cNvSpPr>
          <p:nvPr>
            <p:ph type="body" idx="1"/>
          </p:nvPr>
        </p:nvSpPr>
        <p:spPr/>
        <p:txBody>
          <a:bodyPr/>
          <a:lstStyle/>
          <a:p>
            <a:endParaRPr lang="nl-NL" sz="1800" dirty="0">
              <a:solidFill>
                <a:srgbClr val="0000FF"/>
              </a:solidFill>
              <a:latin typeface="Consolas" panose="020B0609020204030204" pitchFamily="49" charset="0"/>
            </a:endParaRPr>
          </a:p>
        </p:txBody>
      </p:sp>
      <p:sp>
        <p:nvSpPr>
          <p:cNvPr id="4" name="Tijdelijke aanduiding voor dianummer 3">
            <a:extLst>
              <a:ext uri="{FF2B5EF4-FFF2-40B4-BE49-F238E27FC236}">
                <a16:creationId xmlns:a16="http://schemas.microsoft.com/office/drawing/2014/main" id="{DD15A834-3B96-33B9-7766-D6871F370A60}"/>
              </a:ext>
            </a:extLst>
          </p:cNvPr>
          <p:cNvSpPr>
            <a:spLocks noGrp="1"/>
          </p:cNvSpPr>
          <p:nvPr>
            <p:ph type="sldNum" sz="quarter" idx="5"/>
          </p:nvPr>
        </p:nvSpPr>
        <p:spPr/>
        <p:txBody>
          <a:bodyPr/>
          <a:lstStyle/>
          <a:p>
            <a:fld id="{BDE25C83-7736-4948-9EAA-D7E9A53D88E2}" type="slidenum">
              <a:rPr lang="nl-NL" smtClean="0"/>
              <a:t>21</a:t>
            </a:fld>
            <a:endParaRPr lang="nl-NL"/>
          </a:p>
        </p:txBody>
      </p:sp>
    </p:spTree>
    <p:extLst>
      <p:ext uri="{BB962C8B-B14F-4D97-AF65-F5344CB8AC3E}">
        <p14:creationId xmlns:p14="http://schemas.microsoft.com/office/powerpoint/2010/main" val="41609465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800" dirty="0">
              <a:solidFill>
                <a:srgbClr val="0000FF"/>
              </a:solidFill>
              <a:latin typeface="Consolas" panose="020B0609020204030204" pitchFamily="49" charset="0"/>
            </a:endParaRPr>
          </a:p>
        </p:txBody>
      </p:sp>
      <p:sp>
        <p:nvSpPr>
          <p:cNvPr id="4" name="Tijdelijke aanduiding voor dianummer 3"/>
          <p:cNvSpPr>
            <a:spLocks noGrp="1"/>
          </p:cNvSpPr>
          <p:nvPr>
            <p:ph type="sldNum" sz="quarter" idx="5"/>
          </p:nvPr>
        </p:nvSpPr>
        <p:spPr/>
        <p:txBody>
          <a:bodyPr/>
          <a:lstStyle/>
          <a:p>
            <a:fld id="{BDE25C83-7736-4948-9EAA-D7E9A53D88E2}" type="slidenum">
              <a:rPr lang="nl-NL" smtClean="0"/>
              <a:t>22</a:t>
            </a:fld>
            <a:endParaRPr lang="nl-NL"/>
          </a:p>
        </p:txBody>
      </p:sp>
    </p:spTree>
    <p:extLst>
      <p:ext uri="{BB962C8B-B14F-4D97-AF65-F5344CB8AC3E}">
        <p14:creationId xmlns:p14="http://schemas.microsoft.com/office/powerpoint/2010/main" val="26182155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DE25C83-7736-4948-9EAA-D7E9A53D88E2}" type="slidenum">
              <a:rPr lang="nl-NL" smtClean="0"/>
              <a:t>23</a:t>
            </a:fld>
            <a:endParaRPr lang="nl-NL"/>
          </a:p>
        </p:txBody>
      </p:sp>
    </p:spTree>
    <p:extLst>
      <p:ext uri="{BB962C8B-B14F-4D97-AF65-F5344CB8AC3E}">
        <p14:creationId xmlns:p14="http://schemas.microsoft.com/office/powerpoint/2010/main" val="2270642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DDD1488-A8A7-4F77-8169-5F1B834E3170}" type="slidenum">
              <a:rPr lang="nl-NL" smtClean="0"/>
              <a:t>3</a:t>
            </a:fld>
            <a:endParaRPr lang="nl-NL"/>
          </a:p>
        </p:txBody>
      </p:sp>
    </p:spTree>
    <p:extLst>
      <p:ext uri="{BB962C8B-B14F-4D97-AF65-F5344CB8AC3E}">
        <p14:creationId xmlns:p14="http://schemas.microsoft.com/office/powerpoint/2010/main" val="13643992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DE25C83-7736-4948-9EAA-D7E9A53D88E2}" type="slidenum">
              <a:rPr lang="nl-NL" smtClean="0"/>
              <a:t>24</a:t>
            </a:fld>
            <a:endParaRPr lang="nl-NL"/>
          </a:p>
        </p:txBody>
      </p:sp>
    </p:spTree>
    <p:extLst>
      <p:ext uri="{BB962C8B-B14F-4D97-AF65-F5344CB8AC3E}">
        <p14:creationId xmlns:p14="http://schemas.microsoft.com/office/powerpoint/2010/main" val="41214697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DE25C83-7736-4948-9EAA-D7E9A53D88E2}" type="slidenum">
              <a:rPr lang="nl-NL" smtClean="0"/>
              <a:t>25</a:t>
            </a:fld>
            <a:endParaRPr lang="nl-NL"/>
          </a:p>
        </p:txBody>
      </p:sp>
    </p:spTree>
    <p:extLst>
      <p:ext uri="{BB962C8B-B14F-4D97-AF65-F5344CB8AC3E}">
        <p14:creationId xmlns:p14="http://schemas.microsoft.com/office/powerpoint/2010/main" val="32451385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a:solidFill>
                  <a:srgbClr val="0000FF"/>
                </a:solidFill>
                <a:latin typeface="Consolas" panose="020B0609020204030204" pitchFamily="49" charset="0"/>
              </a:rPr>
              <a:t>select</a:t>
            </a:r>
            <a:r>
              <a:rPr lang="nl-NL" sz="1800">
                <a:solidFill>
                  <a:srgbClr val="000000"/>
                </a:solidFill>
                <a:latin typeface="Consolas" panose="020B0609020204030204" pitchFamily="49" charset="0"/>
              </a:rPr>
              <a:t> </a:t>
            </a:r>
            <a:r>
              <a:rPr lang="nl-NL" sz="1800" err="1">
                <a:solidFill>
                  <a:srgbClr val="FF00FF"/>
                </a:solidFill>
                <a:latin typeface="Consolas" panose="020B0609020204030204" pitchFamily="49" charset="0"/>
              </a:rPr>
              <a:t>avg</a:t>
            </a:r>
            <a:r>
              <a:rPr lang="nl-NL" sz="1800">
                <a:solidFill>
                  <a:srgbClr val="808080"/>
                </a:solidFill>
                <a:latin typeface="Consolas" panose="020B0609020204030204" pitchFamily="49" charset="0"/>
              </a:rPr>
              <a:t>(</a:t>
            </a:r>
            <a:r>
              <a:rPr lang="nl-NL" sz="1800" err="1">
                <a:solidFill>
                  <a:srgbClr val="000000"/>
                </a:solidFill>
                <a:latin typeface="Consolas" panose="020B0609020204030204" pitchFamily="49" charset="0"/>
              </a:rPr>
              <a:t>product</a:t>
            </a:r>
            <a:r>
              <a:rPr lang="nl-NL" sz="1800" err="1">
                <a:solidFill>
                  <a:srgbClr val="808080"/>
                </a:solidFill>
                <a:latin typeface="Consolas" panose="020B0609020204030204" pitchFamily="49" charset="0"/>
              </a:rPr>
              <a:t>.</a:t>
            </a:r>
            <a:r>
              <a:rPr lang="nl-NL" sz="1800" err="1">
                <a:solidFill>
                  <a:srgbClr val="000000"/>
                </a:solidFill>
                <a:latin typeface="Consolas" panose="020B0609020204030204" pitchFamily="49" charset="0"/>
              </a:rPr>
              <a:t>listprice</a:t>
            </a:r>
            <a:r>
              <a:rPr lang="nl-NL" sz="1800">
                <a:solidFill>
                  <a:srgbClr val="808080"/>
                </a:solidFill>
                <a:latin typeface="Consolas" panose="020B0609020204030204" pitchFamily="49" charset="0"/>
              </a:rPr>
              <a:t>)</a:t>
            </a:r>
            <a:r>
              <a:rPr lang="nl-NL" sz="1800">
                <a:solidFill>
                  <a:srgbClr val="000000"/>
                </a:solidFill>
                <a:latin typeface="Consolas" panose="020B0609020204030204" pitchFamily="49" charset="0"/>
              </a:rPr>
              <a:t> </a:t>
            </a:r>
            <a:r>
              <a:rPr lang="nl-NL" sz="1800" err="1">
                <a:solidFill>
                  <a:srgbClr val="000000"/>
                </a:solidFill>
                <a:latin typeface="Consolas" panose="020B0609020204030204" pitchFamily="49" charset="0"/>
              </a:rPr>
              <a:t>gemprijs</a:t>
            </a:r>
            <a:endParaRPr lang="nl-NL" sz="1800">
              <a:solidFill>
                <a:srgbClr val="000000"/>
              </a:solidFill>
              <a:latin typeface="Consolas" panose="020B0609020204030204" pitchFamily="49" charset="0"/>
            </a:endParaRPr>
          </a:p>
          <a:p>
            <a:r>
              <a:rPr lang="nl-NL" sz="1800">
                <a:solidFill>
                  <a:srgbClr val="808080"/>
                </a:solidFill>
                <a:latin typeface="Consolas" panose="020B0609020204030204" pitchFamily="49" charset="0"/>
              </a:rPr>
              <a:t>,</a:t>
            </a:r>
            <a:r>
              <a:rPr lang="nl-NL" sz="1800">
                <a:solidFill>
                  <a:srgbClr val="000000"/>
                </a:solidFill>
                <a:latin typeface="Consolas" panose="020B0609020204030204" pitchFamily="49" charset="0"/>
              </a:rPr>
              <a:t>  </a:t>
            </a:r>
            <a:r>
              <a:rPr lang="nl-NL" sz="1800" err="1">
                <a:solidFill>
                  <a:srgbClr val="FF00FF"/>
                </a:solidFill>
                <a:latin typeface="Consolas" panose="020B0609020204030204" pitchFamily="49" charset="0"/>
              </a:rPr>
              <a:t>Upper</a:t>
            </a:r>
            <a:r>
              <a:rPr lang="nl-NL" sz="1800">
                <a:solidFill>
                  <a:srgbClr val="808080"/>
                </a:solidFill>
                <a:latin typeface="Consolas" panose="020B0609020204030204" pitchFamily="49" charset="0"/>
              </a:rPr>
              <a:t>(</a:t>
            </a:r>
            <a:r>
              <a:rPr lang="nl-NL" sz="1800" err="1">
                <a:solidFill>
                  <a:srgbClr val="000000"/>
                </a:solidFill>
                <a:latin typeface="Consolas" panose="020B0609020204030204" pitchFamily="49" charset="0"/>
              </a:rPr>
              <a:t>product</a:t>
            </a:r>
            <a:r>
              <a:rPr lang="nl-NL" sz="1800" err="1">
                <a:solidFill>
                  <a:srgbClr val="808080"/>
                </a:solidFill>
                <a:latin typeface="Consolas" panose="020B0609020204030204" pitchFamily="49" charset="0"/>
              </a:rPr>
              <a:t>.</a:t>
            </a:r>
            <a:r>
              <a:rPr lang="nl-NL" sz="1800" err="1">
                <a:solidFill>
                  <a:srgbClr val="000000"/>
                </a:solidFill>
                <a:latin typeface="Consolas" panose="020B0609020204030204" pitchFamily="49" charset="0"/>
              </a:rPr>
              <a:t>Color</a:t>
            </a:r>
            <a:r>
              <a:rPr lang="nl-NL" sz="1800">
                <a:solidFill>
                  <a:srgbClr val="808080"/>
                </a:solidFill>
                <a:latin typeface="Consolas" panose="020B0609020204030204" pitchFamily="49" charset="0"/>
              </a:rPr>
              <a:t>)</a:t>
            </a:r>
            <a:r>
              <a:rPr lang="nl-NL" sz="1800">
                <a:solidFill>
                  <a:srgbClr val="000000"/>
                </a:solidFill>
                <a:latin typeface="Consolas" panose="020B0609020204030204" pitchFamily="49" charset="0"/>
              </a:rPr>
              <a:t> </a:t>
            </a:r>
            <a:r>
              <a:rPr lang="nl-NL" sz="1800">
                <a:solidFill>
                  <a:srgbClr val="0000FF"/>
                </a:solidFill>
                <a:latin typeface="Consolas" panose="020B0609020204030204" pitchFamily="49" charset="0"/>
              </a:rPr>
              <a:t>as</a:t>
            </a:r>
            <a:r>
              <a:rPr lang="nl-NL" sz="1800">
                <a:solidFill>
                  <a:srgbClr val="000000"/>
                </a:solidFill>
                <a:latin typeface="Consolas" panose="020B0609020204030204" pitchFamily="49" charset="0"/>
              </a:rPr>
              <a:t> </a:t>
            </a:r>
            <a:r>
              <a:rPr lang="nl-NL" sz="1800" err="1">
                <a:solidFill>
                  <a:srgbClr val="000000"/>
                </a:solidFill>
                <a:latin typeface="Consolas" panose="020B0609020204030204" pitchFamily="49" charset="0"/>
              </a:rPr>
              <a:t>hkleur</a:t>
            </a:r>
            <a:endParaRPr lang="nl-NL" sz="1800">
              <a:solidFill>
                <a:srgbClr val="000000"/>
              </a:solidFill>
              <a:latin typeface="Consolas" panose="020B0609020204030204" pitchFamily="49" charset="0"/>
            </a:endParaRPr>
          </a:p>
          <a:p>
            <a:r>
              <a:rPr lang="nl-NL" sz="1800" err="1">
                <a:solidFill>
                  <a:srgbClr val="0000FF"/>
                </a:solidFill>
                <a:latin typeface="Consolas" panose="020B0609020204030204" pitchFamily="49" charset="0"/>
              </a:rPr>
              <a:t>from</a:t>
            </a:r>
            <a:r>
              <a:rPr lang="nl-NL" sz="1800">
                <a:solidFill>
                  <a:srgbClr val="000000"/>
                </a:solidFill>
                <a:latin typeface="Consolas" panose="020B0609020204030204" pitchFamily="49" charset="0"/>
              </a:rPr>
              <a:t> </a:t>
            </a:r>
            <a:r>
              <a:rPr lang="nl-NL" sz="1800" err="1">
                <a:solidFill>
                  <a:srgbClr val="000000"/>
                </a:solidFill>
                <a:latin typeface="Consolas" panose="020B0609020204030204" pitchFamily="49" charset="0"/>
              </a:rPr>
              <a:t>Production</a:t>
            </a:r>
            <a:r>
              <a:rPr lang="nl-NL" sz="1800" err="1">
                <a:solidFill>
                  <a:srgbClr val="808080"/>
                </a:solidFill>
                <a:latin typeface="Consolas" panose="020B0609020204030204" pitchFamily="49" charset="0"/>
              </a:rPr>
              <a:t>.</a:t>
            </a:r>
            <a:r>
              <a:rPr lang="nl-NL" sz="1800" err="1">
                <a:solidFill>
                  <a:srgbClr val="000000"/>
                </a:solidFill>
                <a:latin typeface="Consolas" panose="020B0609020204030204" pitchFamily="49" charset="0"/>
              </a:rPr>
              <a:t>Product</a:t>
            </a:r>
            <a:r>
              <a:rPr lang="nl-NL" sz="1800">
                <a:solidFill>
                  <a:srgbClr val="000000"/>
                </a:solidFill>
                <a:latin typeface="Consolas" panose="020B0609020204030204" pitchFamily="49" charset="0"/>
              </a:rPr>
              <a:t> </a:t>
            </a:r>
          </a:p>
          <a:p>
            <a:r>
              <a:rPr lang="en-US" sz="1800">
                <a:solidFill>
                  <a:srgbClr val="0000FF"/>
                </a:solidFill>
                <a:latin typeface="Consolas" panose="020B0609020204030204" pitchFamily="49" charset="0"/>
              </a:rPr>
              <a:t>group</a:t>
            </a:r>
            <a:r>
              <a:rPr lang="en-US" sz="1800">
                <a:solidFill>
                  <a:srgbClr val="000000"/>
                </a:solidFill>
                <a:latin typeface="Consolas" panose="020B0609020204030204" pitchFamily="49" charset="0"/>
              </a:rPr>
              <a:t> </a:t>
            </a:r>
            <a:r>
              <a:rPr lang="en-US" sz="1800">
                <a:solidFill>
                  <a:srgbClr val="0000FF"/>
                </a:solidFill>
                <a:latin typeface="Consolas" panose="020B0609020204030204" pitchFamily="49" charset="0"/>
              </a:rPr>
              <a:t>by</a:t>
            </a:r>
            <a:r>
              <a:rPr lang="en-US" sz="1800">
                <a:solidFill>
                  <a:srgbClr val="000000"/>
                </a:solidFill>
                <a:latin typeface="Consolas" panose="020B0609020204030204" pitchFamily="49" charset="0"/>
              </a:rPr>
              <a:t> </a:t>
            </a:r>
            <a:r>
              <a:rPr lang="en-US" sz="1800">
                <a:solidFill>
                  <a:srgbClr val="FF00FF"/>
                </a:solidFill>
                <a:latin typeface="Consolas" panose="020B0609020204030204" pitchFamily="49" charset="0"/>
              </a:rPr>
              <a:t>upper</a:t>
            </a:r>
            <a:r>
              <a:rPr lang="en-US" sz="1800">
                <a:solidFill>
                  <a:srgbClr val="808080"/>
                </a:solidFill>
                <a:latin typeface="Consolas" panose="020B0609020204030204" pitchFamily="49" charset="0"/>
              </a:rPr>
              <a:t>(</a:t>
            </a:r>
            <a:r>
              <a:rPr lang="en-US" sz="1800" err="1">
                <a:solidFill>
                  <a:srgbClr val="000000"/>
                </a:solidFill>
                <a:latin typeface="Consolas" panose="020B0609020204030204" pitchFamily="49" charset="0"/>
              </a:rPr>
              <a:t>product</a:t>
            </a:r>
            <a:r>
              <a:rPr lang="en-US" sz="1800" err="1">
                <a:solidFill>
                  <a:srgbClr val="808080"/>
                </a:solidFill>
                <a:latin typeface="Consolas" panose="020B0609020204030204" pitchFamily="49" charset="0"/>
              </a:rPr>
              <a:t>.</a:t>
            </a:r>
            <a:r>
              <a:rPr lang="en-US" sz="1800" err="1">
                <a:solidFill>
                  <a:srgbClr val="000000"/>
                </a:solidFill>
                <a:latin typeface="Consolas" panose="020B0609020204030204" pitchFamily="49" charset="0"/>
              </a:rPr>
              <a:t>Color</a:t>
            </a:r>
            <a:r>
              <a:rPr lang="en-US" sz="1800">
                <a:solidFill>
                  <a:srgbClr val="808080"/>
                </a:solidFill>
                <a:latin typeface="Consolas" panose="020B0609020204030204" pitchFamily="49" charset="0"/>
              </a:rPr>
              <a:t>)</a:t>
            </a:r>
            <a:endParaRPr lang="nl-NL"/>
          </a:p>
        </p:txBody>
      </p:sp>
      <p:sp>
        <p:nvSpPr>
          <p:cNvPr id="4" name="Tijdelijke aanduiding voor dianummer 3"/>
          <p:cNvSpPr>
            <a:spLocks noGrp="1"/>
          </p:cNvSpPr>
          <p:nvPr>
            <p:ph type="sldNum" sz="quarter" idx="5"/>
          </p:nvPr>
        </p:nvSpPr>
        <p:spPr/>
        <p:txBody>
          <a:bodyPr/>
          <a:lstStyle/>
          <a:p>
            <a:fld id="{BDE25C83-7736-4948-9EAA-D7E9A53D88E2}" type="slidenum">
              <a:rPr lang="nl-NL" smtClean="0"/>
              <a:t>26</a:t>
            </a:fld>
            <a:endParaRPr lang="nl-NL"/>
          </a:p>
        </p:txBody>
      </p:sp>
    </p:spTree>
    <p:extLst>
      <p:ext uri="{BB962C8B-B14F-4D97-AF65-F5344CB8AC3E}">
        <p14:creationId xmlns:p14="http://schemas.microsoft.com/office/powerpoint/2010/main" val="5825631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DE25C83-7736-4948-9EAA-D7E9A53D88E2}" type="slidenum">
              <a:rPr lang="nl-NL" smtClean="0"/>
              <a:t>27</a:t>
            </a:fld>
            <a:endParaRPr lang="nl-NL"/>
          </a:p>
        </p:txBody>
      </p:sp>
    </p:spTree>
    <p:extLst>
      <p:ext uri="{BB962C8B-B14F-4D97-AF65-F5344CB8AC3E}">
        <p14:creationId xmlns:p14="http://schemas.microsoft.com/office/powerpoint/2010/main" val="7444664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a:solidFill>
                  <a:srgbClr val="0000FF"/>
                </a:solidFill>
                <a:latin typeface="Consolas" panose="020B0609020204030204" pitchFamily="49" charset="0"/>
              </a:rPr>
              <a:t>select</a:t>
            </a:r>
            <a:r>
              <a:rPr lang="nl-NL" sz="1800">
                <a:solidFill>
                  <a:srgbClr val="000000"/>
                </a:solidFill>
                <a:latin typeface="Consolas" panose="020B0609020204030204" pitchFamily="49" charset="0"/>
              </a:rPr>
              <a:t> </a:t>
            </a:r>
            <a:r>
              <a:rPr lang="nl-NL" sz="1800" err="1">
                <a:solidFill>
                  <a:srgbClr val="FF00FF"/>
                </a:solidFill>
                <a:latin typeface="Consolas" panose="020B0609020204030204" pitchFamily="49" charset="0"/>
              </a:rPr>
              <a:t>avg</a:t>
            </a:r>
            <a:r>
              <a:rPr lang="nl-NL" sz="1800">
                <a:solidFill>
                  <a:srgbClr val="808080"/>
                </a:solidFill>
                <a:latin typeface="Consolas" panose="020B0609020204030204" pitchFamily="49" charset="0"/>
              </a:rPr>
              <a:t>(</a:t>
            </a:r>
            <a:r>
              <a:rPr lang="nl-NL" sz="1800" err="1">
                <a:solidFill>
                  <a:srgbClr val="000000"/>
                </a:solidFill>
                <a:latin typeface="Consolas" panose="020B0609020204030204" pitchFamily="49" charset="0"/>
              </a:rPr>
              <a:t>product</a:t>
            </a:r>
            <a:r>
              <a:rPr lang="nl-NL" sz="1800" err="1">
                <a:solidFill>
                  <a:srgbClr val="808080"/>
                </a:solidFill>
                <a:latin typeface="Consolas" panose="020B0609020204030204" pitchFamily="49" charset="0"/>
              </a:rPr>
              <a:t>.</a:t>
            </a:r>
            <a:r>
              <a:rPr lang="nl-NL" sz="1800" err="1">
                <a:solidFill>
                  <a:srgbClr val="000000"/>
                </a:solidFill>
                <a:latin typeface="Consolas" panose="020B0609020204030204" pitchFamily="49" charset="0"/>
              </a:rPr>
              <a:t>listprice</a:t>
            </a:r>
            <a:r>
              <a:rPr lang="nl-NL" sz="1800">
                <a:solidFill>
                  <a:srgbClr val="808080"/>
                </a:solidFill>
                <a:latin typeface="Consolas" panose="020B0609020204030204" pitchFamily="49" charset="0"/>
              </a:rPr>
              <a:t>)</a:t>
            </a:r>
            <a:r>
              <a:rPr lang="nl-NL" sz="1800">
                <a:solidFill>
                  <a:srgbClr val="000000"/>
                </a:solidFill>
                <a:latin typeface="Consolas" panose="020B0609020204030204" pitchFamily="49" charset="0"/>
              </a:rPr>
              <a:t> </a:t>
            </a:r>
            <a:r>
              <a:rPr lang="nl-NL" sz="1800" err="1">
                <a:solidFill>
                  <a:srgbClr val="000000"/>
                </a:solidFill>
                <a:latin typeface="Consolas" panose="020B0609020204030204" pitchFamily="49" charset="0"/>
              </a:rPr>
              <a:t>gemprijs</a:t>
            </a:r>
            <a:endParaRPr lang="nl-NL" sz="1800">
              <a:solidFill>
                <a:srgbClr val="000000"/>
              </a:solidFill>
              <a:latin typeface="Consolas" panose="020B0609020204030204" pitchFamily="49" charset="0"/>
            </a:endParaRPr>
          </a:p>
          <a:p>
            <a:r>
              <a:rPr lang="nl-NL" sz="1800">
                <a:solidFill>
                  <a:srgbClr val="808080"/>
                </a:solidFill>
                <a:latin typeface="Consolas" panose="020B0609020204030204" pitchFamily="49" charset="0"/>
              </a:rPr>
              <a:t>,</a:t>
            </a:r>
            <a:r>
              <a:rPr lang="nl-NL" sz="1800">
                <a:solidFill>
                  <a:srgbClr val="000000"/>
                </a:solidFill>
                <a:latin typeface="Consolas" panose="020B0609020204030204" pitchFamily="49" charset="0"/>
              </a:rPr>
              <a:t>  </a:t>
            </a:r>
            <a:r>
              <a:rPr lang="nl-NL" sz="1800" err="1">
                <a:solidFill>
                  <a:srgbClr val="FF00FF"/>
                </a:solidFill>
                <a:latin typeface="Consolas" panose="020B0609020204030204" pitchFamily="49" charset="0"/>
              </a:rPr>
              <a:t>Upper</a:t>
            </a:r>
            <a:r>
              <a:rPr lang="nl-NL" sz="1800">
                <a:solidFill>
                  <a:srgbClr val="808080"/>
                </a:solidFill>
                <a:latin typeface="Consolas" panose="020B0609020204030204" pitchFamily="49" charset="0"/>
              </a:rPr>
              <a:t>(</a:t>
            </a:r>
            <a:r>
              <a:rPr lang="nl-NL" sz="1800" err="1">
                <a:solidFill>
                  <a:srgbClr val="000000"/>
                </a:solidFill>
                <a:latin typeface="Consolas" panose="020B0609020204030204" pitchFamily="49" charset="0"/>
              </a:rPr>
              <a:t>product</a:t>
            </a:r>
            <a:r>
              <a:rPr lang="nl-NL" sz="1800" err="1">
                <a:solidFill>
                  <a:srgbClr val="808080"/>
                </a:solidFill>
                <a:latin typeface="Consolas" panose="020B0609020204030204" pitchFamily="49" charset="0"/>
              </a:rPr>
              <a:t>.</a:t>
            </a:r>
            <a:r>
              <a:rPr lang="nl-NL" sz="1800" err="1">
                <a:solidFill>
                  <a:srgbClr val="000000"/>
                </a:solidFill>
                <a:latin typeface="Consolas" panose="020B0609020204030204" pitchFamily="49" charset="0"/>
              </a:rPr>
              <a:t>Color</a:t>
            </a:r>
            <a:r>
              <a:rPr lang="nl-NL" sz="1800">
                <a:solidFill>
                  <a:srgbClr val="808080"/>
                </a:solidFill>
                <a:latin typeface="Consolas" panose="020B0609020204030204" pitchFamily="49" charset="0"/>
              </a:rPr>
              <a:t>)</a:t>
            </a:r>
            <a:r>
              <a:rPr lang="nl-NL" sz="1800">
                <a:solidFill>
                  <a:srgbClr val="000000"/>
                </a:solidFill>
                <a:latin typeface="Consolas" panose="020B0609020204030204" pitchFamily="49" charset="0"/>
              </a:rPr>
              <a:t> </a:t>
            </a:r>
            <a:r>
              <a:rPr lang="nl-NL" sz="1800">
                <a:solidFill>
                  <a:srgbClr val="0000FF"/>
                </a:solidFill>
                <a:latin typeface="Consolas" panose="020B0609020204030204" pitchFamily="49" charset="0"/>
              </a:rPr>
              <a:t>as</a:t>
            </a:r>
            <a:r>
              <a:rPr lang="nl-NL" sz="1800">
                <a:solidFill>
                  <a:srgbClr val="000000"/>
                </a:solidFill>
                <a:latin typeface="Consolas" panose="020B0609020204030204" pitchFamily="49" charset="0"/>
              </a:rPr>
              <a:t> </a:t>
            </a:r>
            <a:r>
              <a:rPr lang="nl-NL" sz="1800" err="1">
                <a:solidFill>
                  <a:srgbClr val="000000"/>
                </a:solidFill>
                <a:latin typeface="Consolas" panose="020B0609020204030204" pitchFamily="49" charset="0"/>
              </a:rPr>
              <a:t>hkleur</a:t>
            </a:r>
            <a:endParaRPr lang="nl-NL" sz="1800">
              <a:solidFill>
                <a:srgbClr val="000000"/>
              </a:solidFill>
              <a:latin typeface="Consolas" panose="020B0609020204030204" pitchFamily="49" charset="0"/>
            </a:endParaRPr>
          </a:p>
          <a:p>
            <a:r>
              <a:rPr lang="nl-NL" sz="1800" err="1">
                <a:solidFill>
                  <a:srgbClr val="0000FF"/>
                </a:solidFill>
                <a:latin typeface="Consolas" panose="020B0609020204030204" pitchFamily="49" charset="0"/>
              </a:rPr>
              <a:t>from</a:t>
            </a:r>
            <a:r>
              <a:rPr lang="nl-NL" sz="1800">
                <a:solidFill>
                  <a:srgbClr val="000000"/>
                </a:solidFill>
                <a:latin typeface="Consolas" panose="020B0609020204030204" pitchFamily="49" charset="0"/>
              </a:rPr>
              <a:t> </a:t>
            </a:r>
            <a:r>
              <a:rPr lang="nl-NL" sz="1800" err="1">
                <a:solidFill>
                  <a:srgbClr val="000000"/>
                </a:solidFill>
                <a:latin typeface="Consolas" panose="020B0609020204030204" pitchFamily="49" charset="0"/>
              </a:rPr>
              <a:t>Production</a:t>
            </a:r>
            <a:r>
              <a:rPr lang="nl-NL" sz="1800" err="1">
                <a:solidFill>
                  <a:srgbClr val="808080"/>
                </a:solidFill>
                <a:latin typeface="Consolas" panose="020B0609020204030204" pitchFamily="49" charset="0"/>
              </a:rPr>
              <a:t>.</a:t>
            </a:r>
            <a:r>
              <a:rPr lang="nl-NL" sz="1800" err="1">
                <a:solidFill>
                  <a:srgbClr val="000000"/>
                </a:solidFill>
                <a:latin typeface="Consolas" panose="020B0609020204030204" pitchFamily="49" charset="0"/>
              </a:rPr>
              <a:t>Product</a:t>
            </a:r>
            <a:r>
              <a:rPr lang="nl-NL" sz="1800">
                <a:solidFill>
                  <a:srgbClr val="000000"/>
                </a:solidFill>
                <a:latin typeface="Consolas" panose="020B0609020204030204" pitchFamily="49" charset="0"/>
              </a:rPr>
              <a:t> </a:t>
            </a:r>
          </a:p>
          <a:p>
            <a:r>
              <a:rPr lang="en-US" sz="1800">
                <a:solidFill>
                  <a:srgbClr val="0000FF"/>
                </a:solidFill>
                <a:latin typeface="Consolas" panose="020B0609020204030204" pitchFamily="49" charset="0"/>
              </a:rPr>
              <a:t>group</a:t>
            </a:r>
            <a:r>
              <a:rPr lang="en-US" sz="1800">
                <a:solidFill>
                  <a:srgbClr val="000000"/>
                </a:solidFill>
                <a:latin typeface="Consolas" panose="020B0609020204030204" pitchFamily="49" charset="0"/>
              </a:rPr>
              <a:t> </a:t>
            </a:r>
            <a:r>
              <a:rPr lang="en-US" sz="1800">
                <a:solidFill>
                  <a:srgbClr val="0000FF"/>
                </a:solidFill>
                <a:latin typeface="Consolas" panose="020B0609020204030204" pitchFamily="49" charset="0"/>
              </a:rPr>
              <a:t>by</a:t>
            </a:r>
            <a:r>
              <a:rPr lang="en-US" sz="1800">
                <a:solidFill>
                  <a:srgbClr val="000000"/>
                </a:solidFill>
                <a:latin typeface="Consolas" panose="020B0609020204030204" pitchFamily="49" charset="0"/>
              </a:rPr>
              <a:t> </a:t>
            </a:r>
            <a:r>
              <a:rPr lang="en-US" sz="1800">
                <a:solidFill>
                  <a:srgbClr val="FF00FF"/>
                </a:solidFill>
                <a:latin typeface="Consolas" panose="020B0609020204030204" pitchFamily="49" charset="0"/>
              </a:rPr>
              <a:t>upper</a:t>
            </a:r>
            <a:r>
              <a:rPr lang="en-US" sz="1800">
                <a:solidFill>
                  <a:srgbClr val="808080"/>
                </a:solidFill>
                <a:latin typeface="Consolas" panose="020B0609020204030204" pitchFamily="49" charset="0"/>
              </a:rPr>
              <a:t>(</a:t>
            </a:r>
            <a:r>
              <a:rPr lang="en-US" sz="1800" err="1">
                <a:solidFill>
                  <a:srgbClr val="000000"/>
                </a:solidFill>
                <a:latin typeface="Consolas" panose="020B0609020204030204" pitchFamily="49" charset="0"/>
              </a:rPr>
              <a:t>product</a:t>
            </a:r>
            <a:r>
              <a:rPr lang="en-US" sz="1800" err="1">
                <a:solidFill>
                  <a:srgbClr val="808080"/>
                </a:solidFill>
                <a:latin typeface="Consolas" panose="020B0609020204030204" pitchFamily="49" charset="0"/>
              </a:rPr>
              <a:t>.</a:t>
            </a:r>
            <a:r>
              <a:rPr lang="en-US" sz="1800" err="1">
                <a:solidFill>
                  <a:srgbClr val="000000"/>
                </a:solidFill>
                <a:latin typeface="Consolas" panose="020B0609020204030204" pitchFamily="49" charset="0"/>
              </a:rPr>
              <a:t>Color</a:t>
            </a:r>
            <a:r>
              <a:rPr lang="en-US" sz="1800">
                <a:solidFill>
                  <a:srgbClr val="808080"/>
                </a:solidFill>
                <a:latin typeface="Consolas" panose="020B0609020204030204" pitchFamily="49" charset="0"/>
              </a:rPr>
              <a:t>)</a:t>
            </a:r>
            <a:endParaRPr lang="nl-NL"/>
          </a:p>
        </p:txBody>
      </p:sp>
      <p:sp>
        <p:nvSpPr>
          <p:cNvPr id="4" name="Tijdelijke aanduiding voor dianummer 3"/>
          <p:cNvSpPr>
            <a:spLocks noGrp="1"/>
          </p:cNvSpPr>
          <p:nvPr>
            <p:ph type="sldNum" sz="quarter" idx="5"/>
          </p:nvPr>
        </p:nvSpPr>
        <p:spPr/>
        <p:txBody>
          <a:bodyPr/>
          <a:lstStyle/>
          <a:p>
            <a:fld id="{BDE25C83-7736-4948-9EAA-D7E9A53D88E2}" type="slidenum">
              <a:rPr lang="nl-NL" smtClean="0"/>
              <a:t>28</a:t>
            </a:fld>
            <a:endParaRPr lang="nl-NL"/>
          </a:p>
        </p:txBody>
      </p:sp>
    </p:spTree>
    <p:extLst>
      <p:ext uri="{BB962C8B-B14F-4D97-AF65-F5344CB8AC3E}">
        <p14:creationId xmlns:p14="http://schemas.microsoft.com/office/powerpoint/2010/main" val="5825631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DE25C83-7736-4948-9EAA-D7E9A53D88E2}" type="slidenum">
              <a:rPr lang="nl-NL" smtClean="0"/>
              <a:t>30</a:t>
            </a:fld>
            <a:endParaRPr lang="nl-NL"/>
          </a:p>
        </p:txBody>
      </p:sp>
    </p:spTree>
    <p:extLst>
      <p:ext uri="{BB962C8B-B14F-4D97-AF65-F5344CB8AC3E}">
        <p14:creationId xmlns:p14="http://schemas.microsoft.com/office/powerpoint/2010/main" val="3493362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CE4E8-9A95-12B1-726B-076A96932F0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C2B5F30-199C-01C0-BB0D-F1A95C427B4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8A1D5B3-34D4-3FB2-8036-E6FB004887D4}"/>
              </a:ext>
            </a:extLst>
          </p:cNvPr>
          <p:cNvSpPr>
            <a:spLocks noGrp="1"/>
          </p:cNvSpPr>
          <p:nvPr>
            <p:ph type="body" idx="1"/>
          </p:nvPr>
        </p:nvSpPr>
        <p:spPr/>
        <p:txBody>
          <a:bodyPr/>
          <a:lstStyle/>
          <a:p>
            <a:r>
              <a:rPr lang="nl-NL" sz="1800">
                <a:solidFill>
                  <a:srgbClr val="0000FF"/>
                </a:solidFill>
                <a:latin typeface="Consolas" panose="020B0609020204030204" pitchFamily="49" charset="0"/>
              </a:rPr>
              <a:t>select</a:t>
            </a:r>
            <a:r>
              <a:rPr lang="nl-NL" sz="1800">
                <a:solidFill>
                  <a:srgbClr val="000000"/>
                </a:solidFill>
                <a:latin typeface="Consolas" panose="020B0609020204030204" pitchFamily="49" charset="0"/>
              </a:rPr>
              <a:t> </a:t>
            </a:r>
            <a:r>
              <a:rPr lang="nl-NL" sz="1800" err="1">
                <a:solidFill>
                  <a:srgbClr val="FF00FF"/>
                </a:solidFill>
                <a:latin typeface="Consolas" panose="020B0609020204030204" pitchFamily="49" charset="0"/>
              </a:rPr>
              <a:t>avg</a:t>
            </a:r>
            <a:r>
              <a:rPr lang="nl-NL" sz="1800">
                <a:solidFill>
                  <a:srgbClr val="808080"/>
                </a:solidFill>
                <a:latin typeface="Consolas" panose="020B0609020204030204" pitchFamily="49" charset="0"/>
              </a:rPr>
              <a:t>(</a:t>
            </a:r>
            <a:r>
              <a:rPr lang="nl-NL" sz="1800" err="1">
                <a:solidFill>
                  <a:srgbClr val="000000"/>
                </a:solidFill>
                <a:latin typeface="Consolas" panose="020B0609020204030204" pitchFamily="49" charset="0"/>
              </a:rPr>
              <a:t>product</a:t>
            </a:r>
            <a:r>
              <a:rPr lang="nl-NL" sz="1800" err="1">
                <a:solidFill>
                  <a:srgbClr val="808080"/>
                </a:solidFill>
                <a:latin typeface="Consolas" panose="020B0609020204030204" pitchFamily="49" charset="0"/>
              </a:rPr>
              <a:t>.</a:t>
            </a:r>
            <a:r>
              <a:rPr lang="nl-NL" sz="1800" err="1">
                <a:solidFill>
                  <a:srgbClr val="000000"/>
                </a:solidFill>
                <a:latin typeface="Consolas" panose="020B0609020204030204" pitchFamily="49" charset="0"/>
              </a:rPr>
              <a:t>listprice</a:t>
            </a:r>
            <a:r>
              <a:rPr lang="nl-NL" sz="1800">
                <a:solidFill>
                  <a:srgbClr val="808080"/>
                </a:solidFill>
                <a:latin typeface="Consolas" panose="020B0609020204030204" pitchFamily="49" charset="0"/>
              </a:rPr>
              <a:t>)</a:t>
            </a:r>
            <a:r>
              <a:rPr lang="nl-NL" sz="1800">
                <a:solidFill>
                  <a:srgbClr val="000000"/>
                </a:solidFill>
                <a:latin typeface="Consolas" panose="020B0609020204030204" pitchFamily="49" charset="0"/>
              </a:rPr>
              <a:t> </a:t>
            </a:r>
            <a:r>
              <a:rPr lang="nl-NL" sz="1800" err="1">
                <a:solidFill>
                  <a:srgbClr val="000000"/>
                </a:solidFill>
                <a:latin typeface="Consolas" panose="020B0609020204030204" pitchFamily="49" charset="0"/>
              </a:rPr>
              <a:t>gemprijs</a:t>
            </a:r>
            <a:endParaRPr lang="nl-NL" sz="1800">
              <a:solidFill>
                <a:srgbClr val="000000"/>
              </a:solidFill>
              <a:latin typeface="Consolas" panose="020B0609020204030204" pitchFamily="49" charset="0"/>
            </a:endParaRPr>
          </a:p>
          <a:p>
            <a:r>
              <a:rPr lang="nl-NL" sz="1800">
                <a:solidFill>
                  <a:srgbClr val="808080"/>
                </a:solidFill>
                <a:latin typeface="Consolas" panose="020B0609020204030204" pitchFamily="49" charset="0"/>
              </a:rPr>
              <a:t>,</a:t>
            </a:r>
            <a:r>
              <a:rPr lang="nl-NL" sz="1800">
                <a:solidFill>
                  <a:srgbClr val="000000"/>
                </a:solidFill>
                <a:latin typeface="Consolas" panose="020B0609020204030204" pitchFamily="49" charset="0"/>
              </a:rPr>
              <a:t>  </a:t>
            </a:r>
            <a:r>
              <a:rPr lang="nl-NL" sz="1800" err="1">
                <a:solidFill>
                  <a:srgbClr val="FF00FF"/>
                </a:solidFill>
                <a:latin typeface="Consolas" panose="020B0609020204030204" pitchFamily="49" charset="0"/>
              </a:rPr>
              <a:t>Upper</a:t>
            </a:r>
            <a:r>
              <a:rPr lang="nl-NL" sz="1800">
                <a:solidFill>
                  <a:srgbClr val="808080"/>
                </a:solidFill>
                <a:latin typeface="Consolas" panose="020B0609020204030204" pitchFamily="49" charset="0"/>
              </a:rPr>
              <a:t>(</a:t>
            </a:r>
            <a:r>
              <a:rPr lang="nl-NL" sz="1800" err="1">
                <a:solidFill>
                  <a:srgbClr val="000000"/>
                </a:solidFill>
                <a:latin typeface="Consolas" panose="020B0609020204030204" pitchFamily="49" charset="0"/>
              </a:rPr>
              <a:t>product</a:t>
            </a:r>
            <a:r>
              <a:rPr lang="nl-NL" sz="1800" err="1">
                <a:solidFill>
                  <a:srgbClr val="808080"/>
                </a:solidFill>
                <a:latin typeface="Consolas" panose="020B0609020204030204" pitchFamily="49" charset="0"/>
              </a:rPr>
              <a:t>.</a:t>
            </a:r>
            <a:r>
              <a:rPr lang="nl-NL" sz="1800" err="1">
                <a:solidFill>
                  <a:srgbClr val="000000"/>
                </a:solidFill>
                <a:latin typeface="Consolas" panose="020B0609020204030204" pitchFamily="49" charset="0"/>
              </a:rPr>
              <a:t>Color</a:t>
            </a:r>
            <a:r>
              <a:rPr lang="nl-NL" sz="1800">
                <a:solidFill>
                  <a:srgbClr val="808080"/>
                </a:solidFill>
                <a:latin typeface="Consolas" panose="020B0609020204030204" pitchFamily="49" charset="0"/>
              </a:rPr>
              <a:t>)</a:t>
            </a:r>
            <a:r>
              <a:rPr lang="nl-NL" sz="1800">
                <a:solidFill>
                  <a:srgbClr val="000000"/>
                </a:solidFill>
                <a:latin typeface="Consolas" panose="020B0609020204030204" pitchFamily="49" charset="0"/>
              </a:rPr>
              <a:t> </a:t>
            </a:r>
            <a:r>
              <a:rPr lang="nl-NL" sz="1800">
                <a:solidFill>
                  <a:srgbClr val="0000FF"/>
                </a:solidFill>
                <a:latin typeface="Consolas" panose="020B0609020204030204" pitchFamily="49" charset="0"/>
              </a:rPr>
              <a:t>as</a:t>
            </a:r>
            <a:r>
              <a:rPr lang="nl-NL" sz="1800">
                <a:solidFill>
                  <a:srgbClr val="000000"/>
                </a:solidFill>
                <a:latin typeface="Consolas" panose="020B0609020204030204" pitchFamily="49" charset="0"/>
              </a:rPr>
              <a:t> </a:t>
            </a:r>
            <a:r>
              <a:rPr lang="nl-NL" sz="1800" err="1">
                <a:solidFill>
                  <a:srgbClr val="000000"/>
                </a:solidFill>
                <a:latin typeface="Consolas" panose="020B0609020204030204" pitchFamily="49" charset="0"/>
              </a:rPr>
              <a:t>hkleur</a:t>
            </a:r>
            <a:endParaRPr lang="nl-NL" sz="1800">
              <a:solidFill>
                <a:srgbClr val="000000"/>
              </a:solidFill>
              <a:latin typeface="Consolas" panose="020B0609020204030204" pitchFamily="49" charset="0"/>
            </a:endParaRPr>
          </a:p>
          <a:p>
            <a:r>
              <a:rPr lang="nl-NL" sz="1800" err="1">
                <a:solidFill>
                  <a:srgbClr val="0000FF"/>
                </a:solidFill>
                <a:latin typeface="Consolas" panose="020B0609020204030204" pitchFamily="49" charset="0"/>
              </a:rPr>
              <a:t>from</a:t>
            </a:r>
            <a:r>
              <a:rPr lang="nl-NL" sz="1800">
                <a:solidFill>
                  <a:srgbClr val="000000"/>
                </a:solidFill>
                <a:latin typeface="Consolas" panose="020B0609020204030204" pitchFamily="49" charset="0"/>
              </a:rPr>
              <a:t> </a:t>
            </a:r>
            <a:r>
              <a:rPr lang="nl-NL" sz="1800" err="1">
                <a:solidFill>
                  <a:srgbClr val="000000"/>
                </a:solidFill>
                <a:latin typeface="Consolas" panose="020B0609020204030204" pitchFamily="49" charset="0"/>
              </a:rPr>
              <a:t>Production</a:t>
            </a:r>
            <a:r>
              <a:rPr lang="nl-NL" sz="1800" err="1">
                <a:solidFill>
                  <a:srgbClr val="808080"/>
                </a:solidFill>
                <a:latin typeface="Consolas" panose="020B0609020204030204" pitchFamily="49" charset="0"/>
              </a:rPr>
              <a:t>.</a:t>
            </a:r>
            <a:r>
              <a:rPr lang="nl-NL" sz="1800" err="1">
                <a:solidFill>
                  <a:srgbClr val="000000"/>
                </a:solidFill>
                <a:latin typeface="Consolas" panose="020B0609020204030204" pitchFamily="49" charset="0"/>
              </a:rPr>
              <a:t>Product</a:t>
            </a:r>
            <a:r>
              <a:rPr lang="nl-NL" sz="1800">
                <a:solidFill>
                  <a:srgbClr val="000000"/>
                </a:solidFill>
                <a:latin typeface="Consolas" panose="020B0609020204030204" pitchFamily="49" charset="0"/>
              </a:rPr>
              <a:t> </a:t>
            </a:r>
          </a:p>
          <a:p>
            <a:r>
              <a:rPr lang="en-US" sz="1800">
                <a:solidFill>
                  <a:srgbClr val="0000FF"/>
                </a:solidFill>
                <a:latin typeface="Consolas" panose="020B0609020204030204" pitchFamily="49" charset="0"/>
              </a:rPr>
              <a:t>group</a:t>
            </a:r>
            <a:r>
              <a:rPr lang="en-US" sz="1800">
                <a:solidFill>
                  <a:srgbClr val="000000"/>
                </a:solidFill>
                <a:latin typeface="Consolas" panose="020B0609020204030204" pitchFamily="49" charset="0"/>
              </a:rPr>
              <a:t> </a:t>
            </a:r>
            <a:r>
              <a:rPr lang="en-US" sz="1800">
                <a:solidFill>
                  <a:srgbClr val="0000FF"/>
                </a:solidFill>
                <a:latin typeface="Consolas" panose="020B0609020204030204" pitchFamily="49" charset="0"/>
              </a:rPr>
              <a:t>by</a:t>
            </a:r>
            <a:r>
              <a:rPr lang="en-US" sz="1800">
                <a:solidFill>
                  <a:srgbClr val="000000"/>
                </a:solidFill>
                <a:latin typeface="Consolas" panose="020B0609020204030204" pitchFamily="49" charset="0"/>
              </a:rPr>
              <a:t> </a:t>
            </a:r>
            <a:r>
              <a:rPr lang="en-US" sz="1800">
                <a:solidFill>
                  <a:srgbClr val="FF00FF"/>
                </a:solidFill>
                <a:latin typeface="Consolas" panose="020B0609020204030204" pitchFamily="49" charset="0"/>
              </a:rPr>
              <a:t>upper</a:t>
            </a:r>
            <a:r>
              <a:rPr lang="en-US" sz="1800">
                <a:solidFill>
                  <a:srgbClr val="808080"/>
                </a:solidFill>
                <a:latin typeface="Consolas" panose="020B0609020204030204" pitchFamily="49" charset="0"/>
              </a:rPr>
              <a:t>(</a:t>
            </a:r>
            <a:r>
              <a:rPr lang="en-US" sz="1800" err="1">
                <a:solidFill>
                  <a:srgbClr val="000000"/>
                </a:solidFill>
                <a:latin typeface="Consolas" panose="020B0609020204030204" pitchFamily="49" charset="0"/>
              </a:rPr>
              <a:t>product</a:t>
            </a:r>
            <a:r>
              <a:rPr lang="en-US" sz="1800" err="1">
                <a:solidFill>
                  <a:srgbClr val="808080"/>
                </a:solidFill>
                <a:latin typeface="Consolas" panose="020B0609020204030204" pitchFamily="49" charset="0"/>
              </a:rPr>
              <a:t>.</a:t>
            </a:r>
            <a:r>
              <a:rPr lang="en-US" sz="1800" err="1">
                <a:solidFill>
                  <a:srgbClr val="000000"/>
                </a:solidFill>
                <a:latin typeface="Consolas" panose="020B0609020204030204" pitchFamily="49" charset="0"/>
              </a:rPr>
              <a:t>Color</a:t>
            </a:r>
            <a:r>
              <a:rPr lang="en-US" sz="1800">
                <a:solidFill>
                  <a:srgbClr val="808080"/>
                </a:solidFill>
                <a:latin typeface="Consolas" panose="020B0609020204030204" pitchFamily="49" charset="0"/>
              </a:rPr>
              <a:t>)</a:t>
            </a:r>
            <a:endParaRPr lang="nl-NL"/>
          </a:p>
        </p:txBody>
      </p:sp>
      <p:sp>
        <p:nvSpPr>
          <p:cNvPr id="4" name="Tijdelijke aanduiding voor dianummer 3">
            <a:extLst>
              <a:ext uri="{FF2B5EF4-FFF2-40B4-BE49-F238E27FC236}">
                <a16:creationId xmlns:a16="http://schemas.microsoft.com/office/drawing/2014/main" id="{BB18E2ED-42AA-75D8-4723-FBE471690880}"/>
              </a:ext>
            </a:extLst>
          </p:cNvPr>
          <p:cNvSpPr>
            <a:spLocks noGrp="1"/>
          </p:cNvSpPr>
          <p:nvPr>
            <p:ph type="sldNum" sz="quarter" idx="5"/>
          </p:nvPr>
        </p:nvSpPr>
        <p:spPr/>
        <p:txBody>
          <a:bodyPr/>
          <a:lstStyle/>
          <a:p>
            <a:fld id="{BDE25C83-7736-4948-9EAA-D7E9A53D88E2}" type="slidenum">
              <a:rPr lang="nl-NL" smtClean="0"/>
              <a:t>33</a:t>
            </a:fld>
            <a:endParaRPr lang="nl-NL"/>
          </a:p>
        </p:txBody>
      </p:sp>
    </p:spTree>
    <p:extLst>
      <p:ext uri="{BB962C8B-B14F-4D97-AF65-F5344CB8AC3E}">
        <p14:creationId xmlns:p14="http://schemas.microsoft.com/office/powerpoint/2010/main" val="35135925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284BF-8411-24AF-9C69-3AF0A5DDF58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CCE8731-FB16-0994-F5FF-328BB646FB1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8E04493-E262-E2A1-8450-CEDB3B74802B}"/>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6E013262-45AB-0C35-D48D-AA51A9FD0BB1}"/>
              </a:ext>
            </a:extLst>
          </p:cNvPr>
          <p:cNvSpPr>
            <a:spLocks noGrp="1"/>
          </p:cNvSpPr>
          <p:nvPr>
            <p:ph type="sldNum" sz="quarter" idx="5"/>
          </p:nvPr>
        </p:nvSpPr>
        <p:spPr/>
        <p:txBody>
          <a:bodyPr/>
          <a:lstStyle/>
          <a:p>
            <a:fld id="{BDE25C83-7736-4948-9EAA-D7E9A53D88E2}" type="slidenum">
              <a:rPr lang="nl-NL" smtClean="0"/>
              <a:t>34</a:t>
            </a:fld>
            <a:endParaRPr lang="nl-NL"/>
          </a:p>
        </p:txBody>
      </p:sp>
    </p:spTree>
    <p:extLst>
      <p:ext uri="{BB962C8B-B14F-4D97-AF65-F5344CB8AC3E}">
        <p14:creationId xmlns:p14="http://schemas.microsoft.com/office/powerpoint/2010/main" val="34185258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488DF9-B5C9-8E2C-56E6-8AB34073F8E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6678783-0817-9603-70A3-DD9C15819E2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A09C03B-B79B-5D19-4FC9-D3C7EAD36057}"/>
              </a:ext>
            </a:extLst>
          </p:cNvPr>
          <p:cNvSpPr>
            <a:spLocks noGrp="1"/>
          </p:cNvSpPr>
          <p:nvPr>
            <p:ph type="body" idx="1"/>
          </p:nvPr>
        </p:nvSpPr>
        <p:spPr/>
        <p:txBody>
          <a:bodyPr/>
          <a:lstStyle/>
          <a:p>
            <a:r>
              <a:rPr lang="nl-NL" sz="1800">
                <a:solidFill>
                  <a:srgbClr val="0000FF"/>
                </a:solidFill>
                <a:latin typeface="Consolas" panose="020B0609020204030204" pitchFamily="49" charset="0"/>
              </a:rPr>
              <a:t>select</a:t>
            </a:r>
            <a:r>
              <a:rPr lang="nl-NL" sz="1800">
                <a:solidFill>
                  <a:srgbClr val="000000"/>
                </a:solidFill>
                <a:latin typeface="Consolas" panose="020B0609020204030204" pitchFamily="49" charset="0"/>
              </a:rPr>
              <a:t> </a:t>
            </a:r>
            <a:r>
              <a:rPr lang="nl-NL" sz="1800" err="1">
                <a:solidFill>
                  <a:srgbClr val="FF00FF"/>
                </a:solidFill>
                <a:latin typeface="Consolas" panose="020B0609020204030204" pitchFamily="49" charset="0"/>
              </a:rPr>
              <a:t>avg</a:t>
            </a:r>
            <a:r>
              <a:rPr lang="nl-NL" sz="1800">
                <a:solidFill>
                  <a:srgbClr val="808080"/>
                </a:solidFill>
                <a:latin typeface="Consolas" panose="020B0609020204030204" pitchFamily="49" charset="0"/>
              </a:rPr>
              <a:t>(</a:t>
            </a:r>
            <a:r>
              <a:rPr lang="nl-NL" sz="1800" err="1">
                <a:solidFill>
                  <a:srgbClr val="000000"/>
                </a:solidFill>
                <a:latin typeface="Consolas" panose="020B0609020204030204" pitchFamily="49" charset="0"/>
              </a:rPr>
              <a:t>product</a:t>
            </a:r>
            <a:r>
              <a:rPr lang="nl-NL" sz="1800" err="1">
                <a:solidFill>
                  <a:srgbClr val="808080"/>
                </a:solidFill>
                <a:latin typeface="Consolas" panose="020B0609020204030204" pitchFamily="49" charset="0"/>
              </a:rPr>
              <a:t>.</a:t>
            </a:r>
            <a:r>
              <a:rPr lang="nl-NL" sz="1800" err="1">
                <a:solidFill>
                  <a:srgbClr val="000000"/>
                </a:solidFill>
                <a:latin typeface="Consolas" panose="020B0609020204030204" pitchFamily="49" charset="0"/>
              </a:rPr>
              <a:t>listprice</a:t>
            </a:r>
            <a:r>
              <a:rPr lang="nl-NL" sz="1800">
                <a:solidFill>
                  <a:srgbClr val="808080"/>
                </a:solidFill>
                <a:latin typeface="Consolas" panose="020B0609020204030204" pitchFamily="49" charset="0"/>
              </a:rPr>
              <a:t>)</a:t>
            </a:r>
            <a:r>
              <a:rPr lang="nl-NL" sz="1800">
                <a:solidFill>
                  <a:srgbClr val="000000"/>
                </a:solidFill>
                <a:latin typeface="Consolas" panose="020B0609020204030204" pitchFamily="49" charset="0"/>
              </a:rPr>
              <a:t> </a:t>
            </a:r>
            <a:r>
              <a:rPr lang="nl-NL" sz="1800" err="1">
                <a:solidFill>
                  <a:srgbClr val="000000"/>
                </a:solidFill>
                <a:latin typeface="Consolas" panose="020B0609020204030204" pitchFamily="49" charset="0"/>
              </a:rPr>
              <a:t>gemprijs</a:t>
            </a:r>
            <a:endParaRPr lang="nl-NL" sz="1800">
              <a:solidFill>
                <a:srgbClr val="000000"/>
              </a:solidFill>
              <a:latin typeface="Consolas" panose="020B0609020204030204" pitchFamily="49" charset="0"/>
            </a:endParaRPr>
          </a:p>
          <a:p>
            <a:r>
              <a:rPr lang="nl-NL" sz="1800">
                <a:solidFill>
                  <a:srgbClr val="808080"/>
                </a:solidFill>
                <a:latin typeface="Consolas" panose="020B0609020204030204" pitchFamily="49" charset="0"/>
              </a:rPr>
              <a:t>,</a:t>
            </a:r>
            <a:r>
              <a:rPr lang="nl-NL" sz="1800">
                <a:solidFill>
                  <a:srgbClr val="000000"/>
                </a:solidFill>
                <a:latin typeface="Consolas" panose="020B0609020204030204" pitchFamily="49" charset="0"/>
              </a:rPr>
              <a:t>  </a:t>
            </a:r>
            <a:r>
              <a:rPr lang="nl-NL" sz="1800" err="1">
                <a:solidFill>
                  <a:srgbClr val="FF00FF"/>
                </a:solidFill>
                <a:latin typeface="Consolas" panose="020B0609020204030204" pitchFamily="49" charset="0"/>
              </a:rPr>
              <a:t>Upper</a:t>
            </a:r>
            <a:r>
              <a:rPr lang="nl-NL" sz="1800">
                <a:solidFill>
                  <a:srgbClr val="808080"/>
                </a:solidFill>
                <a:latin typeface="Consolas" panose="020B0609020204030204" pitchFamily="49" charset="0"/>
              </a:rPr>
              <a:t>(</a:t>
            </a:r>
            <a:r>
              <a:rPr lang="nl-NL" sz="1800" err="1">
                <a:solidFill>
                  <a:srgbClr val="000000"/>
                </a:solidFill>
                <a:latin typeface="Consolas" panose="020B0609020204030204" pitchFamily="49" charset="0"/>
              </a:rPr>
              <a:t>product</a:t>
            </a:r>
            <a:r>
              <a:rPr lang="nl-NL" sz="1800" err="1">
                <a:solidFill>
                  <a:srgbClr val="808080"/>
                </a:solidFill>
                <a:latin typeface="Consolas" panose="020B0609020204030204" pitchFamily="49" charset="0"/>
              </a:rPr>
              <a:t>.</a:t>
            </a:r>
            <a:r>
              <a:rPr lang="nl-NL" sz="1800" err="1">
                <a:solidFill>
                  <a:srgbClr val="000000"/>
                </a:solidFill>
                <a:latin typeface="Consolas" panose="020B0609020204030204" pitchFamily="49" charset="0"/>
              </a:rPr>
              <a:t>Color</a:t>
            </a:r>
            <a:r>
              <a:rPr lang="nl-NL" sz="1800">
                <a:solidFill>
                  <a:srgbClr val="808080"/>
                </a:solidFill>
                <a:latin typeface="Consolas" panose="020B0609020204030204" pitchFamily="49" charset="0"/>
              </a:rPr>
              <a:t>)</a:t>
            </a:r>
            <a:r>
              <a:rPr lang="nl-NL" sz="1800">
                <a:solidFill>
                  <a:srgbClr val="000000"/>
                </a:solidFill>
                <a:latin typeface="Consolas" panose="020B0609020204030204" pitchFamily="49" charset="0"/>
              </a:rPr>
              <a:t> </a:t>
            </a:r>
            <a:r>
              <a:rPr lang="nl-NL" sz="1800">
                <a:solidFill>
                  <a:srgbClr val="0000FF"/>
                </a:solidFill>
                <a:latin typeface="Consolas" panose="020B0609020204030204" pitchFamily="49" charset="0"/>
              </a:rPr>
              <a:t>as</a:t>
            </a:r>
            <a:r>
              <a:rPr lang="nl-NL" sz="1800">
                <a:solidFill>
                  <a:srgbClr val="000000"/>
                </a:solidFill>
                <a:latin typeface="Consolas" panose="020B0609020204030204" pitchFamily="49" charset="0"/>
              </a:rPr>
              <a:t> </a:t>
            </a:r>
            <a:r>
              <a:rPr lang="nl-NL" sz="1800" err="1">
                <a:solidFill>
                  <a:srgbClr val="000000"/>
                </a:solidFill>
                <a:latin typeface="Consolas" panose="020B0609020204030204" pitchFamily="49" charset="0"/>
              </a:rPr>
              <a:t>hkleur</a:t>
            </a:r>
            <a:endParaRPr lang="nl-NL" sz="1800">
              <a:solidFill>
                <a:srgbClr val="000000"/>
              </a:solidFill>
              <a:latin typeface="Consolas" panose="020B0609020204030204" pitchFamily="49" charset="0"/>
            </a:endParaRPr>
          </a:p>
          <a:p>
            <a:r>
              <a:rPr lang="nl-NL" sz="1800" err="1">
                <a:solidFill>
                  <a:srgbClr val="0000FF"/>
                </a:solidFill>
                <a:latin typeface="Consolas" panose="020B0609020204030204" pitchFamily="49" charset="0"/>
              </a:rPr>
              <a:t>from</a:t>
            </a:r>
            <a:r>
              <a:rPr lang="nl-NL" sz="1800">
                <a:solidFill>
                  <a:srgbClr val="000000"/>
                </a:solidFill>
                <a:latin typeface="Consolas" panose="020B0609020204030204" pitchFamily="49" charset="0"/>
              </a:rPr>
              <a:t> </a:t>
            </a:r>
            <a:r>
              <a:rPr lang="nl-NL" sz="1800" err="1">
                <a:solidFill>
                  <a:srgbClr val="000000"/>
                </a:solidFill>
                <a:latin typeface="Consolas" panose="020B0609020204030204" pitchFamily="49" charset="0"/>
              </a:rPr>
              <a:t>Production</a:t>
            </a:r>
            <a:r>
              <a:rPr lang="nl-NL" sz="1800" err="1">
                <a:solidFill>
                  <a:srgbClr val="808080"/>
                </a:solidFill>
                <a:latin typeface="Consolas" panose="020B0609020204030204" pitchFamily="49" charset="0"/>
              </a:rPr>
              <a:t>.</a:t>
            </a:r>
            <a:r>
              <a:rPr lang="nl-NL" sz="1800" err="1">
                <a:solidFill>
                  <a:srgbClr val="000000"/>
                </a:solidFill>
                <a:latin typeface="Consolas" panose="020B0609020204030204" pitchFamily="49" charset="0"/>
              </a:rPr>
              <a:t>Product</a:t>
            </a:r>
            <a:r>
              <a:rPr lang="nl-NL" sz="1800">
                <a:solidFill>
                  <a:srgbClr val="000000"/>
                </a:solidFill>
                <a:latin typeface="Consolas" panose="020B0609020204030204" pitchFamily="49" charset="0"/>
              </a:rPr>
              <a:t> </a:t>
            </a:r>
          </a:p>
          <a:p>
            <a:r>
              <a:rPr lang="en-US" sz="1800">
                <a:solidFill>
                  <a:srgbClr val="0000FF"/>
                </a:solidFill>
                <a:latin typeface="Consolas" panose="020B0609020204030204" pitchFamily="49" charset="0"/>
              </a:rPr>
              <a:t>group</a:t>
            </a:r>
            <a:r>
              <a:rPr lang="en-US" sz="1800">
                <a:solidFill>
                  <a:srgbClr val="000000"/>
                </a:solidFill>
                <a:latin typeface="Consolas" panose="020B0609020204030204" pitchFamily="49" charset="0"/>
              </a:rPr>
              <a:t> </a:t>
            </a:r>
            <a:r>
              <a:rPr lang="en-US" sz="1800">
                <a:solidFill>
                  <a:srgbClr val="0000FF"/>
                </a:solidFill>
                <a:latin typeface="Consolas" panose="020B0609020204030204" pitchFamily="49" charset="0"/>
              </a:rPr>
              <a:t>by</a:t>
            </a:r>
            <a:r>
              <a:rPr lang="en-US" sz="1800">
                <a:solidFill>
                  <a:srgbClr val="000000"/>
                </a:solidFill>
                <a:latin typeface="Consolas" panose="020B0609020204030204" pitchFamily="49" charset="0"/>
              </a:rPr>
              <a:t> </a:t>
            </a:r>
            <a:r>
              <a:rPr lang="en-US" sz="1800">
                <a:solidFill>
                  <a:srgbClr val="FF00FF"/>
                </a:solidFill>
                <a:latin typeface="Consolas" panose="020B0609020204030204" pitchFamily="49" charset="0"/>
              </a:rPr>
              <a:t>upper</a:t>
            </a:r>
            <a:r>
              <a:rPr lang="en-US" sz="1800">
                <a:solidFill>
                  <a:srgbClr val="808080"/>
                </a:solidFill>
                <a:latin typeface="Consolas" panose="020B0609020204030204" pitchFamily="49" charset="0"/>
              </a:rPr>
              <a:t>(</a:t>
            </a:r>
            <a:r>
              <a:rPr lang="en-US" sz="1800" err="1">
                <a:solidFill>
                  <a:srgbClr val="000000"/>
                </a:solidFill>
                <a:latin typeface="Consolas" panose="020B0609020204030204" pitchFamily="49" charset="0"/>
              </a:rPr>
              <a:t>product</a:t>
            </a:r>
            <a:r>
              <a:rPr lang="en-US" sz="1800" err="1">
                <a:solidFill>
                  <a:srgbClr val="808080"/>
                </a:solidFill>
                <a:latin typeface="Consolas" panose="020B0609020204030204" pitchFamily="49" charset="0"/>
              </a:rPr>
              <a:t>.</a:t>
            </a:r>
            <a:r>
              <a:rPr lang="en-US" sz="1800" err="1">
                <a:solidFill>
                  <a:srgbClr val="000000"/>
                </a:solidFill>
                <a:latin typeface="Consolas" panose="020B0609020204030204" pitchFamily="49" charset="0"/>
              </a:rPr>
              <a:t>Color</a:t>
            </a:r>
            <a:r>
              <a:rPr lang="en-US" sz="1800">
                <a:solidFill>
                  <a:srgbClr val="808080"/>
                </a:solidFill>
                <a:latin typeface="Consolas" panose="020B0609020204030204" pitchFamily="49" charset="0"/>
              </a:rPr>
              <a:t>)</a:t>
            </a:r>
            <a:endParaRPr lang="nl-NL"/>
          </a:p>
        </p:txBody>
      </p:sp>
      <p:sp>
        <p:nvSpPr>
          <p:cNvPr id="4" name="Tijdelijke aanduiding voor dianummer 3">
            <a:extLst>
              <a:ext uri="{FF2B5EF4-FFF2-40B4-BE49-F238E27FC236}">
                <a16:creationId xmlns:a16="http://schemas.microsoft.com/office/drawing/2014/main" id="{FC0FC697-32EE-793A-2316-62F9EB1341C4}"/>
              </a:ext>
            </a:extLst>
          </p:cNvPr>
          <p:cNvSpPr>
            <a:spLocks noGrp="1"/>
          </p:cNvSpPr>
          <p:nvPr>
            <p:ph type="sldNum" sz="quarter" idx="5"/>
          </p:nvPr>
        </p:nvSpPr>
        <p:spPr/>
        <p:txBody>
          <a:bodyPr/>
          <a:lstStyle/>
          <a:p>
            <a:fld id="{BDE25C83-7736-4948-9EAA-D7E9A53D88E2}" type="slidenum">
              <a:rPr lang="nl-NL" smtClean="0"/>
              <a:t>35</a:t>
            </a:fld>
            <a:endParaRPr lang="nl-NL"/>
          </a:p>
        </p:txBody>
      </p:sp>
    </p:spTree>
    <p:extLst>
      <p:ext uri="{BB962C8B-B14F-4D97-AF65-F5344CB8AC3E}">
        <p14:creationId xmlns:p14="http://schemas.microsoft.com/office/powerpoint/2010/main" val="3176174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CDF04-D28A-B040-43E0-CA97C97F77B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BFD8A3E-3446-5463-0C86-54545850A10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2431C2A-FBFF-2D46-60FF-DD4AA0BB1196}"/>
              </a:ext>
            </a:extLst>
          </p:cNvPr>
          <p:cNvSpPr>
            <a:spLocks noGrp="1"/>
          </p:cNvSpPr>
          <p:nvPr>
            <p:ph type="body" idx="1"/>
          </p:nvPr>
        </p:nvSpPr>
        <p:spPr/>
        <p:txBody>
          <a:bodyPr/>
          <a:lstStyle/>
          <a:p>
            <a:r>
              <a:rPr lang="nl-NL" sz="1800">
                <a:solidFill>
                  <a:srgbClr val="0000FF"/>
                </a:solidFill>
                <a:latin typeface="Consolas" panose="020B0609020204030204" pitchFamily="49" charset="0"/>
              </a:rPr>
              <a:t>select</a:t>
            </a:r>
            <a:r>
              <a:rPr lang="nl-NL" sz="1800">
                <a:solidFill>
                  <a:srgbClr val="000000"/>
                </a:solidFill>
                <a:latin typeface="Consolas" panose="020B0609020204030204" pitchFamily="49" charset="0"/>
              </a:rPr>
              <a:t> </a:t>
            </a:r>
            <a:r>
              <a:rPr lang="nl-NL" sz="1800" err="1">
                <a:solidFill>
                  <a:srgbClr val="FF00FF"/>
                </a:solidFill>
                <a:latin typeface="Consolas" panose="020B0609020204030204" pitchFamily="49" charset="0"/>
              </a:rPr>
              <a:t>avg</a:t>
            </a:r>
            <a:r>
              <a:rPr lang="nl-NL" sz="1800">
                <a:solidFill>
                  <a:srgbClr val="808080"/>
                </a:solidFill>
                <a:latin typeface="Consolas" panose="020B0609020204030204" pitchFamily="49" charset="0"/>
              </a:rPr>
              <a:t>(</a:t>
            </a:r>
            <a:r>
              <a:rPr lang="nl-NL" sz="1800" err="1">
                <a:solidFill>
                  <a:srgbClr val="000000"/>
                </a:solidFill>
                <a:latin typeface="Consolas" panose="020B0609020204030204" pitchFamily="49" charset="0"/>
              </a:rPr>
              <a:t>product</a:t>
            </a:r>
            <a:r>
              <a:rPr lang="nl-NL" sz="1800" err="1">
                <a:solidFill>
                  <a:srgbClr val="808080"/>
                </a:solidFill>
                <a:latin typeface="Consolas" panose="020B0609020204030204" pitchFamily="49" charset="0"/>
              </a:rPr>
              <a:t>.</a:t>
            </a:r>
            <a:r>
              <a:rPr lang="nl-NL" sz="1800" err="1">
                <a:solidFill>
                  <a:srgbClr val="000000"/>
                </a:solidFill>
                <a:latin typeface="Consolas" panose="020B0609020204030204" pitchFamily="49" charset="0"/>
              </a:rPr>
              <a:t>listprice</a:t>
            </a:r>
            <a:r>
              <a:rPr lang="nl-NL" sz="1800">
                <a:solidFill>
                  <a:srgbClr val="808080"/>
                </a:solidFill>
                <a:latin typeface="Consolas" panose="020B0609020204030204" pitchFamily="49" charset="0"/>
              </a:rPr>
              <a:t>)</a:t>
            </a:r>
            <a:r>
              <a:rPr lang="nl-NL" sz="1800">
                <a:solidFill>
                  <a:srgbClr val="000000"/>
                </a:solidFill>
                <a:latin typeface="Consolas" panose="020B0609020204030204" pitchFamily="49" charset="0"/>
              </a:rPr>
              <a:t> </a:t>
            </a:r>
            <a:r>
              <a:rPr lang="nl-NL" sz="1800" err="1">
                <a:solidFill>
                  <a:srgbClr val="000000"/>
                </a:solidFill>
                <a:latin typeface="Consolas" panose="020B0609020204030204" pitchFamily="49" charset="0"/>
              </a:rPr>
              <a:t>gemprijs</a:t>
            </a:r>
            <a:endParaRPr lang="nl-NL" sz="1800">
              <a:solidFill>
                <a:srgbClr val="000000"/>
              </a:solidFill>
              <a:latin typeface="Consolas" panose="020B0609020204030204" pitchFamily="49" charset="0"/>
            </a:endParaRPr>
          </a:p>
          <a:p>
            <a:r>
              <a:rPr lang="nl-NL" sz="1800">
                <a:solidFill>
                  <a:srgbClr val="808080"/>
                </a:solidFill>
                <a:latin typeface="Consolas" panose="020B0609020204030204" pitchFamily="49" charset="0"/>
              </a:rPr>
              <a:t>,</a:t>
            </a:r>
            <a:r>
              <a:rPr lang="nl-NL" sz="1800">
                <a:solidFill>
                  <a:srgbClr val="000000"/>
                </a:solidFill>
                <a:latin typeface="Consolas" panose="020B0609020204030204" pitchFamily="49" charset="0"/>
              </a:rPr>
              <a:t>  </a:t>
            </a:r>
            <a:r>
              <a:rPr lang="nl-NL" sz="1800" err="1">
                <a:solidFill>
                  <a:srgbClr val="FF00FF"/>
                </a:solidFill>
                <a:latin typeface="Consolas" panose="020B0609020204030204" pitchFamily="49" charset="0"/>
              </a:rPr>
              <a:t>Upper</a:t>
            </a:r>
            <a:r>
              <a:rPr lang="nl-NL" sz="1800">
                <a:solidFill>
                  <a:srgbClr val="808080"/>
                </a:solidFill>
                <a:latin typeface="Consolas" panose="020B0609020204030204" pitchFamily="49" charset="0"/>
              </a:rPr>
              <a:t>(</a:t>
            </a:r>
            <a:r>
              <a:rPr lang="nl-NL" sz="1800" err="1">
                <a:solidFill>
                  <a:srgbClr val="000000"/>
                </a:solidFill>
                <a:latin typeface="Consolas" panose="020B0609020204030204" pitchFamily="49" charset="0"/>
              </a:rPr>
              <a:t>product</a:t>
            </a:r>
            <a:r>
              <a:rPr lang="nl-NL" sz="1800" err="1">
                <a:solidFill>
                  <a:srgbClr val="808080"/>
                </a:solidFill>
                <a:latin typeface="Consolas" panose="020B0609020204030204" pitchFamily="49" charset="0"/>
              </a:rPr>
              <a:t>.</a:t>
            </a:r>
            <a:r>
              <a:rPr lang="nl-NL" sz="1800" err="1">
                <a:solidFill>
                  <a:srgbClr val="000000"/>
                </a:solidFill>
                <a:latin typeface="Consolas" panose="020B0609020204030204" pitchFamily="49" charset="0"/>
              </a:rPr>
              <a:t>Color</a:t>
            </a:r>
            <a:r>
              <a:rPr lang="nl-NL" sz="1800">
                <a:solidFill>
                  <a:srgbClr val="808080"/>
                </a:solidFill>
                <a:latin typeface="Consolas" panose="020B0609020204030204" pitchFamily="49" charset="0"/>
              </a:rPr>
              <a:t>)</a:t>
            </a:r>
            <a:r>
              <a:rPr lang="nl-NL" sz="1800">
                <a:solidFill>
                  <a:srgbClr val="000000"/>
                </a:solidFill>
                <a:latin typeface="Consolas" panose="020B0609020204030204" pitchFamily="49" charset="0"/>
              </a:rPr>
              <a:t> </a:t>
            </a:r>
            <a:r>
              <a:rPr lang="nl-NL" sz="1800">
                <a:solidFill>
                  <a:srgbClr val="0000FF"/>
                </a:solidFill>
                <a:latin typeface="Consolas" panose="020B0609020204030204" pitchFamily="49" charset="0"/>
              </a:rPr>
              <a:t>as</a:t>
            </a:r>
            <a:r>
              <a:rPr lang="nl-NL" sz="1800">
                <a:solidFill>
                  <a:srgbClr val="000000"/>
                </a:solidFill>
                <a:latin typeface="Consolas" panose="020B0609020204030204" pitchFamily="49" charset="0"/>
              </a:rPr>
              <a:t> </a:t>
            </a:r>
            <a:r>
              <a:rPr lang="nl-NL" sz="1800" err="1">
                <a:solidFill>
                  <a:srgbClr val="000000"/>
                </a:solidFill>
                <a:latin typeface="Consolas" panose="020B0609020204030204" pitchFamily="49" charset="0"/>
              </a:rPr>
              <a:t>hkleur</a:t>
            </a:r>
            <a:endParaRPr lang="nl-NL" sz="1800">
              <a:solidFill>
                <a:srgbClr val="000000"/>
              </a:solidFill>
              <a:latin typeface="Consolas" panose="020B0609020204030204" pitchFamily="49" charset="0"/>
            </a:endParaRPr>
          </a:p>
          <a:p>
            <a:r>
              <a:rPr lang="nl-NL" sz="1800" err="1">
                <a:solidFill>
                  <a:srgbClr val="0000FF"/>
                </a:solidFill>
                <a:latin typeface="Consolas" panose="020B0609020204030204" pitchFamily="49" charset="0"/>
              </a:rPr>
              <a:t>from</a:t>
            </a:r>
            <a:r>
              <a:rPr lang="nl-NL" sz="1800">
                <a:solidFill>
                  <a:srgbClr val="000000"/>
                </a:solidFill>
                <a:latin typeface="Consolas" panose="020B0609020204030204" pitchFamily="49" charset="0"/>
              </a:rPr>
              <a:t> </a:t>
            </a:r>
            <a:r>
              <a:rPr lang="nl-NL" sz="1800" err="1">
                <a:solidFill>
                  <a:srgbClr val="000000"/>
                </a:solidFill>
                <a:latin typeface="Consolas" panose="020B0609020204030204" pitchFamily="49" charset="0"/>
              </a:rPr>
              <a:t>Production</a:t>
            </a:r>
            <a:r>
              <a:rPr lang="nl-NL" sz="1800" err="1">
                <a:solidFill>
                  <a:srgbClr val="808080"/>
                </a:solidFill>
                <a:latin typeface="Consolas" panose="020B0609020204030204" pitchFamily="49" charset="0"/>
              </a:rPr>
              <a:t>.</a:t>
            </a:r>
            <a:r>
              <a:rPr lang="nl-NL" sz="1800" err="1">
                <a:solidFill>
                  <a:srgbClr val="000000"/>
                </a:solidFill>
                <a:latin typeface="Consolas" panose="020B0609020204030204" pitchFamily="49" charset="0"/>
              </a:rPr>
              <a:t>Product</a:t>
            </a:r>
            <a:r>
              <a:rPr lang="nl-NL" sz="1800">
                <a:solidFill>
                  <a:srgbClr val="000000"/>
                </a:solidFill>
                <a:latin typeface="Consolas" panose="020B0609020204030204" pitchFamily="49" charset="0"/>
              </a:rPr>
              <a:t> </a:t>
            </a:r>
          </a:p>
          <a:p>
            <a:r>
              <a:rPr lang="en-US" sz="1800">
                <a:solidFill>
                  <a:srgbClr val="0000FF"/>
                </a:solidFill>
                <a:latin typeface="Consolas" panose="020B0609020204030204" pitchFamily="49" charset="0"/>
              </a:rPr>
              <a:t>group</a:t>
            </a:r>
            <a:r>
              <a:rPr lang="en-US" sz="1800">
                <a:solidFill>
                  <a:srgbClr val="000000"/>
                </a:solidFill>
                <a:latin typeface="Consolas" panose="020B0609020204030204" pitchFamily="49" charset="0"/>
              </a:rPr>
              <a:t> </a:t>
            </a:r>
            <a:r>
              <a:rPr lang="en-US" sz="1800">
                <a:solidFill>
                  <a:srgbClr val="0000FF"/>
                </a:solidFill>
                <a:latin typeface="Consolas" panose="020B0609020204030204" pitchFamily="49" charset="0"/>
              </a:rPr>
              <a:t>by</a:t>
            </a:r>
            <a:r>
              <a:rPr lang="en-US" sz="1800">
                <a:solidFill>
                  <a:srgbClr val="000000"/>
                </a:solidFill>
                <a:latin typeface="Consolas" panose="020B0609020204030204" pitchFamily="49" charset="0"/>
              </a:rPr>
              <a:t> </a:t>
            </a:r>
            <a:r>
              <a:rPr lang="en-US" sz="1800">
                <a:solidFill>
                  <a:srgbClr val="FF00FF"/>
                </a:solidFill>
                <a:latin typeface="Consolas" panose="020B0609020204030204" pitchFamily="49" charset="0"/>
              </a:rPr>
              <a:t>upper</a:t>
            </a:r>
            <a:r>
              <a:rPr lang="en-US" sz="1800">
                <a:solidFill>
                  <a:srgbClr val="808080"/>
                </a:solidFill>
                <a:latin typeface="Consolas" panose="020B0609020204030204" pitchFamily="49" charset="0"/>
              </a:rPr>
              <a:t>(</a:t>
            </a:r>
            <a:r>
              <a:rPr lang="en-US" sz="1800" err="1">
                <a:solidFill>
                  <a:srgbClr val="000000"/>
                </a:solidFill>
                <a:latin typeface="Consolas" panose="020B0609020204030204" pitchFamily="49" charset="0"/>
              </a:rPr>
              <a:t>product</a:t>
            </a:r>
            <a:r>
              <a:rPr lang="en-US" sz="1800" err="1">
                <a:solidFill>
                  <a:srgbClr val="808080"/>
                </a:solidFill>
                <a:latin typeface="Consolas" panose="020B0609020204030204" pitchFamily="49" charset="0"/>
              </a:rPr>
              <a:t>.</a:t>
            </a:r>
            <a:r>
              <a:rPr lang="en-US" sz="1800" err="1">
                <a:solidFill>
                  <a:srgbClr val="000000"/>
                </a:solidFill>
                <a:latin typeface="Consolas" panose="020B0609020204030204" pitchFamily="49" charset="0"/>
              </a:rPr>
              <a:t>Color</a:t>
            </a:r>
            <a:r>
              <a:rPr lang="en-US" sz="1800">
                <a:solidFill>
                  <a:srgbClr val="808080"/>
                </a:solidFill>
                <a:latin typeface="Consolas" panose="020B0609020204030204" pitchFamily="49" charset="0"/>
              </a:rPr>
              <a:t>)</a:t>
            </a:r>
            <a:endParaRPr lang="nl-NL"/>
          </a:p>
        </p:txBody>
      </p:sp>
      <p:sp>
        <p:nvSpPr>
          <p:cNvPr id="4" name="Tijdelijke aanduiding voor dianummer 3">
            <a:extLst>
              <a:ext uri="{FF2B5EF4-FFF2-40B4-BE49-F238E27FC236}">
                <a16:creationId xmlns:a16="http://schemas.microsoft.com/office/drawing/2014/main" id="{8FB70EDC-68EA-AE0F-F72B-5104E5031BE0}"/>
              </a:ext>
            </a:extLst>
          </p:cNvPr>
          <p:cNvSpPr>
            <a:spLocks noGrp="1"/>
          </p:cNvSpPr>
          <p:nvPr>
            <p:ph type="sldNum" sz="quarter" idx="5"/>
          </p:nvPr>
        </p:nvSpPr>
        <p:spPr/>
        <p:txBody>
          <a:bodyPr/>
          <a:lstStyle/>
          <a:p>
            <a:fld id="{BDE25C83-7736-4948-9EAA-D7E9A53D88E2}" type="slidenum">
              <a:rPr lang="nl-NL" smtClean="0"/>
              <a:t>36</a:t>
            </a:fld>
            <a:endParaRPr lang="nl-NL"/>
          </a:p>
        </p:txBody>
      </p:sp>
    </p:spTree>
    <p:extLst>
      <p:ext uri="{BB962C8B-B14F-4D97-AF65-F5344CB8AC3E}">
        <p14:creationId xmlns:p14="http://schemas.microsoft.com/office/powerpoint/2010/main" val="2012608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DDD1488-A8A7-4F77-8169-5F1B834E3170}" type="slidenum">
              <a:rPr lang="nl-NL" smtClean="0"/>
              <a:t>4</a:t>
            </a:fld>
            <a:endParaRPr lang="nl-NL"/>
          </a:p>
        </p:txBody>
      </p:sp>
    </p:spTree>
    <p:extLst>
      <p:ext uri="{BB962C8B-B14F-4D97-AF65-F5344CB8AC3E}">
        <p14:creationId xmlns:p14="http://schemas.microsoft.com/office/powerpoint/2010/main" val="1421102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Aantal voorbeelden in het dashboard en de </a:t>
            </a:r>
            <a:r>
              <a:rPr lang="nl-NL" err="1"/>
              <a:t>self</a:t>
            </a:r>
            <a:r>
              <a:rPr lang="nl-NL"/>
              <a:t> service </a:t>
            </a:r>
            <a:r>
              <a:rPr lang="nl-NL" err="1"/>
              <a:t>reporting</a:t>
            </a:r>
            <a:endParaRPr lang="nl-NL"/>
          </a:p>
          <a:p>
            <a:r>
              <a:rPr lang="nl-NL"/>
              <a:t>Alleen productcategorie</a:t>
            </a:r>
          </a:p>
          <a:p>
            <a:r>
              <a:rPr lang="nl-NL"/>
              <a:t>Klimaatdata heeft een aantal vreemde zaken.</a:t>
            </a:r>
          </a:p>
          <a:p>
            <a:r>
              <a:rPr lang="nl-NL"/>
              <a:t>Temperatuur in februari?</a:t>
            </a:r>
          </a:p>
          <a:p>
            <a:r>
              <a:rPr lang="nl-NL"/>
              <a:t>Waar is de prijs van een product?</a:t>
            </a:r>
          </a:p>
          <a:p>
            <a:r>
              <a:rPr lang="nl-NL"/>
              <a:t>Hoe kan het dat er zoveel verschillen zitten in de transacties qua temperatuur en neerslag</a:t>
            </a:r>
          </a:p>
        </p:txBody>
      </p:sp>
      <p:sp>
        <p:nvSpPr>
          <p:cNvPr id="4" name="Tijdelijke aanduiding voor dianummer 3"/>
          <p:cNvSpPr>
            <a:spLocks noGrp="1"/>
          </p:cNvSpPr>
          <p:nvPr>
            <p:ph type="sldNum" sz="quarter" idx="10"/>
          </p:nvPr>
        </p:nvSpPr>
        <p:spPr/>
        <p:txBody>
          <a:bodyPr/>
          <a:lstStyle/>
          <a:p>
            <a:fld id="{8DDD1488-A8A7-4F77-8169-5F1B834E3170}" type="slidenum">
              <a:rPr lang="nl-NL" smtClean="0"/>
              <a:t>5</a:t>
            </a:fld>
            <a:endParaRPr lang="nl-NL"/>
          </a:p>
        </p:txBody>
      </p:sp>
    </p:spTree>
    <p:extLst>
      <p:ext uri="{BB962C8B-B14F-4D97-AF65-F5344CB8AC3E}">
        <p14:creationId xmlns:p14="http://schemas.microsoft.com/office/powerpoint/2010/main" val="2806767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5F446-A8A9-D723-173D-A8E601064A9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3647262-0DE8-D4CD-2391-C7FCDE8FEFB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216795A-F149-2989-4142-BB9675180B26}"/>
              </a:ext>
            </a:extLst>
          </p:cNvPr>
          <p:cNvSpPr>
            <a:spLocks noGrp="1"/>
          </p:cNvSpPr>
          <p:nvPr>
            <p:ph type="body" idx="1"/>
          </p:nvPr>
        </p:nvSpPr>
        <p:spPr/>
        <p:txBody>
          <a:bodyPr/>
          <a:lstStyle/>
          <a:p>
            <a:r>
              <a:rPr lang="nl-NL" dirty="0"/>
              <a:t>Aantal voorbeelden in het dashboard en de </a:t>
            </a:r>
            <a:r>
              <a:rPr lang="nl-NL" dirty="0" err="1"/>
              <a:t>self</a:t>
            </a:r>
            <a:r>
              <a:rPr lang="nl-NL" dirty="0"/>
              <a:t> service </a:t>
            </a:r>
            <a:r>
              <a:rPr lang="nl-NL" dirty="0" err="1"/>
              <a:t>reporting</a:t>
            </a:r>
            <a:endParaRPr lang="nl-NL" dirty="0"/>
          </a:p>
          <a:p>
            <a:r>
              <a:rPr lang="nl-NL" dirty="0"/>
              <a:t>Alleen productcategorie</a:t>
            </a:r>
          </a:p>
          <a:p>
            <a:r>
              <a:rPr lang="nl-NL" dirty="0"/>
              <a:t>Klimaatdata heeft een aantal vreemde zaken.</a:t>
            </a:r>
          </a:p>
          <a:p>
            <a:r>
              <a:rPr lang="nl-NL" dirty="0"/>
              <a:t>Temperatuur in februari?</a:t>
            </a:r>
          </a:p>
          <a:p>
            <a:r>
              <a:rPr lang="nl-NL" dirty="0"/>
              <a:t>Waar is de prijs van een product?</a:t>
            </a:r>
          </a:p>
          <a:p>
            <a:r>
              <a:rPr lang="nl-NL" dirty="0"/>
              <a:t>Hoe kan het dat er zoveel verschillen zitten in de transacties qua temperatuur en neerslag</a:t>
            </a:r>
          </a:p>
        </p:txBody>
      </p:sp>
      <p:sp>
        <p:nvSpPr>
          <p:cNvPr id="4" name="Tijdelijke aanduiding voor dianummer 3">
            <a:extLst>
              <a:ext uri="{FF2B5EF4-FFF2-40B4-BE49-F238E27FC236}">
                <a16:creationId xmlns:a16="http://schemas.microsoft.com/office/drawing/2014/main" id="{D7966DFE-9BEF-4D66-31FC-D0BEE1848AE7}"/>
              </a:ext>
            </a:extLst>
          </p:cNvPr>
          <p:cNvSpPr>
            <a:spLocks noGrp="1"/>
          </p:cNvSpPr>
          <p:nvPr>
            <p:ph type="sldNum" sz="quarter" idx="10"/>
          </p:nvPr>
        </p:nvSpPr>
        <p:spPr/>
        <p:txBody>
          <a:bodyPr/>
          <a:lstStyle/>
          <a:p>
            <a:fld id="{8DDD1488-A8A7-4F77-8169-5F1B834E3170}" type="slidenum">
              <a:rPr lang="nl-NL" smtClean="0"/>
              <a:t>6</a:t>
            </a:fld>
            <a:endParaRPr lang="nl-NL"/>
          </a:p>
        </p:txBody>
      </p:sp>
    </p:spTree>
    <p:extLst>
      <p:ext uri="{BB962C8B-B14F-4D97-AF65-F5344CB8AC3E}">
        <p14:creationId xmlns:p14="http://schemas.microsoft.com/office/powerpoint/2010/main" val="3684142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DE25C83-7736-4948-9EAA-D7E9A53D88E2}" type="slidenum">
              <a:rPr lang="nl-NL" smtClean="0"/>
              <a:t>9</a:t>
            </a:fld>
            <a:endParaRPr lang="nl-NL"/>
          </a:p>
        </p:txBody>
      </p:sp>
    </p:spTree>
    <p:extLst>
      <p:ext uri="{BB962C8B-B14F-4D97-AF65-F5344CB8AC3E}">
        <p14:creationId xmlns:p14="http://schemas.microsoft.com/office/powerpoint/2010/main" val="1870084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DDD1488-A8A7-4F77-8169-5F1B834E3170}" type="slidenum">
              <a:rPr lang="nl-NL" smtClean="0"/>
              <a:t>10</a:t>
            </a:fld>
            <a:endParaRPr lang="nl-NL"/>
          </a:p>
        </p:txBody>
      </p:sp>
    </p:spTree>
    <p:extLst>
      <p:ext uri="{BB962C8B-B14F-4D97-AF65-F5344CB8AC3E}">
        <p14:creationId xmlns:p14="http://schemas.microsoft.com/office/powerpoint/2010/main" val="2468280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DDD1488-A8A7-4F77-8169-5F1B834E3170}" type="slidenum">
              <a:rPr lang="nl-NL" smtClean="0"/>
              <a:t>11</a:t>
            </a:fld>
            <a:endParaRPr lang="nl-NL"/>
          </a:p>
        </p:txBody>
      </p:sp>
    </p:spTree>
    <p:extLst>
      <p:ext uri="{BB962C8B-B14F-4D97-AF65-F5344CB8AC3E}">
        <p14:creationId xmlns:p14="http://schemas.microsoft.com/office/powerpoint/2010/main" val="1083786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B34993-D047-AC1A-6A0B-7A13C9B5DE9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567DB21-0EDD-298A-E579-000D93600FD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A2EC27E-13AC-0BD4-A4DA-F6D34C77DA7E}"/>
              </a:ext>
            </a:extLst>
          </p:cNvPr>
          <p:cNvSpPr>
            <a:spLocks noGrp="1"/>
          </p:cNvSpPr>
          <p:nvPr>
            <p:ph type="body" idx="1"/>
          </p:nvPr>
        </p:nvSpPr>
        <p:spPr/>
        <p:txBody>
          <a:bodyPr/>
          <a:lstStyle/>
          <a:p>
            <a:r>
              <a:rPr lang="nl-NL" sz="1800" dirty="0">
                <a:solidFill>
                  <a:srgbClr val="0000FF"/>
                </a:solidFill>
                <a:latin typeface="Consolas" panose="020B0609020204030204" pitchFamily="49" charset="0"/>
              </a:rPr>
              <a:t>1 &amp; 2</a:t>
            </a:r>
          </a:p>
          <a:p>
            <a:endParaRPr lang="nl-NL" sz="1800" dirty="0">
              <a:solidFill>
                <a:srgbClr val="0000FF"/>
              </a:solidFill>
              <a:latin typeface="Consolas" panose="020B0609020204030204" pitchFamily="49" charset="0"/>
            </a:endParaRPr>
          </a:p>
          <a:p>
            <a:r>
              <a:rPr lang="nl-NL" sz="1800" dirty="0">
                <a:solidFill>
                  <a:srgbClr val="0000FF"/>
                </a:solidFill>
                <a:latin typeface="Consolas" panose="020B0609020204030204" pitchFamily="49" charset="0"/>
              </a:rPr>
              <a:t>SELECT</a:t>
            </a:r>
            <a:r>
              <a:rPr lang="nl-NL" sz="1800" dirty="0">
                <a:solidFill>
                  <a:srgbClr val="000000"/>
                </a:solidFill>
                <a:latin typeface="Consolas" panose="020B0609020204030204" pitchFamily="49" charset="0"/>
              </a:rPr>
              <a:t> verkoopdatum</a:t>
            </a:r>
          </a:p>
          <a:p>
            <a:r>
              <a:rPr lang="nl-NL" sz="1800" dirty="0">
                <a:solidFill>
                  <a:srgbClr val="808080"/>
                </a:solidFill>
                <a:latin typeface="Consolas" panose="020B0609020204030204" pitchFamily="49" charset="0"/>
              </a:rPr>
              <a:t>,</a:t>
            </a:r>
            <a:r>
              <a:rPr lang="nl-NL" sz="1800" dirty="0">
                <a:solidFill>
                  <a:srgbClr val="000000"/>
                </a:solidFill>
                <a:latin typeface="Consolas" panose="020B0609020204030204" pitchFamily="49" charset="0"/>
              </a:rPr>
              <a:t> weekdag</a:t>
            </a:r>
          </a:p>
          <a:p>
            <a:r>
              <a:rPr lang="nl-NL" sz="1800" dirty="0">
                <a:solidFill>
                  <a:srgbClr val="808080"/>
                </a:solidFill>
                <a:latin typeface="Consolas" panose="020B0609020204030204" pitchFamily="49" charset="0"/>
              </a:rPr>
              <a:t>,</a:t>
            </a:r>
            <a:r>
              <a:rPr lang="nl-NL" sz="1800" dirty="0">
                <a:solidFill>
                  <a:srgbClr val="000000"/>
                </a:solidFill>
                <a:latin typeface="Consolas" panose="020B0609020204030204" pitchFamily="49" charset="0"/>
              </a:rPr>
              <a:t> verkoopaantal</a:t>
            </a:r>
          </a:p>
          <a:p>
            <a:r>
              <a:rPr lang="nl-NL" sz="1800" dirty="0">
                <a:solidFill>
                  <a:srgbClr val="808080"/>
                </a:solidFill>
                <a:latin typeface="Consolas" panose="020B0609020204030204" pitchFamily="49" charset="0"/>
              </a:rPr>
              <a:t>,</a:t>
            </a:r>
            <a:r>
              <a:rPr lang="nl-NL" sz="1800" dirty="0">
                <a:solidFill>
                  <a:srgbClr val="000000"/>
                </a:solidFill>
                <a:latin typeface="Consolas" panose="020B0609020204030204" pitchFamily="49" charset="0"/>
              </a:rPr>
              <a:t> verkoopbedrag</a:t>
            </a:r>
          </a:p>
          <a:p>
            <a:r>
              <a:rPr lang="nl-NL" sz="1800" dirty="0">
                <a:solidFill>
                  <a:srgbClr val="0000FF"/>
                </a:solidFill>
                <a:latin typeface="Consolas" panose="020B0609020204030204" pitchFamily="49" charset="0"/>
              </a:rPr>
              <a:t>FROM</a:t>
            </a:r>
            <a:r>
              <a:rPr lang="nl-NL" sz="1800" dirty="0">
                <a:solidFill>
                  <a:srgbClr val="000000"/>
                </a:solidFill>
                <a:latin typeface="Consolas" panose="020B0609020204030204" pitchFamily="49" charset="0"/>
              </a:rPr>
              <a:t> </a:t>
            </a:r>
            <a:r>
              <a:rPr lang="nl-NL" sz="1800" dirty="0" err="1">
                <a:solidFill>
                  <a:srgbClr val="000000"/>
                </a:solidFill>
                <a:latin typeface="Consolas" panose="020B0609020204030204" pitchFamily="49" charset="0"/>
              </a:rPr>
              <a:t>VerkoopDashBoard</a:t>
            </a:r>
            <a:endParaRPr lang="nl-NL" sz="1800" dirty="0">
              <a:solidFill>
                <a:srgbClr val="000000"/>
              </a:solidFill>
              <a:latin typeface="Consolas" panose="020B0609020204030204" pitchFamily="49" charset="0"/>
            </a:endParaRPr>
          </a:p>
          <a:p>
            <a:r>
              <a:rPr lang="nl-NL" sz="1800" dirty="0">
                <a:solidFill>
                  <a:srgbClr val="0000FF"/>
                </a:solidFill>
                <a:latin typeface="Consolas" panose="020B0609020204030204" pitchFamily="49" charset="0"/>
              </a:rPr>
              <a:t>WHERE</a:t>
            </a:r>
            <a:r>
              <a:rPr lang="nl-NL" sz="1800" dirty="0">
                <a:solidFill>
                  <a:srgbClr val="000000"/>
                </a:solidFill>
                <a:latin typeface="Consolas" panose="020B0609020204030204" pitchFamily="49" charset="0"/>
              </a:rPr>
              <a:t> verkoopbedrag </a:t>
            </a:r>
            <a:r>
              <a:rPr lang="nl-NL" sz="1800" dirty="0">
                <a:solidFill>
                  <a:srgbClr val="808080"/>
                </a:solidFill>
                <a:latin typeface="Consolas" panose="020B0609020204030204" pitchFamily="49" charset="0"/>
              </a:rPr>
              <a:t>&gt;=</a:t>
            </a:r>
            <a:r>
              <a:rPr lang="nl-NL" sz="1800" dirty="0">
                <a:solidFill>
                  <a:srgbClr val="000000"/>
                </a:solidFill>
                <a:latin typeface="Consolas" panose="020B0609020204030204" pitchFamily="49" charset="0"/>
              </a:rPr>
              <a:t> 25</a:t>
            </a:r>
          </a:p>
          <a:p>
            <a:r>
              <a:rPr lang="nl-NL" sz="1800" dirty="0">
                <a:solidFill>
                  <a:srgbClr val="0000FF"/>
                </a:solidFill>
                <a:latin typeface="Consolas" panose="020B0609020204030204" pitchFamily="49" charset="0"/>
              </a:rPr>
              <a:t>ORDER</a:t>
            </a:r>
            <a:r>
              <a:rPr lang="nl-NL" sz="1800" dirty="0">
                <a:solidFill>
                  <a:srgbClr val="000000"/>
                </a:solidFill>
                <a:latin typeface="Consolas" panose="020B0609020204030204" pitchFamily="49" charset="0"/>
              </a:rPr>
              <a:t> </a:t>
            </a:r>
            <a:r>
              <a:rPr lang="nl-NL" sz="1800" dirty="0">
                <a:solidFill>
                  <a:srgbClr val="0000FF"/>
                </a:solidFill>
                <a:latin typeface="Consolas" panose="020B0609020204030204" pitchFamily="49" charset="0"/>
              </a:rPr>
              <a:t>BY</a:t>
            </a:r>
            <a:r>
              <a:rPr lang="nl-NL" sz="1800" dirty="0">
                <a:solidFill>
                  <a:srgbClr val="000000"/>
                </a:solidFill>
                <a:latin typeface="Consolas" panose="020B0609020204030204" pitchFamily="49" charset="0"/>
              </a:rPr>
              <a:t> verkoopbedrag </a:t>
            </a:r>
            <a:r>
              <a:rPr lang="nl-NL" sz="1800" dirty="0">
                <a:solidFill>
                  <a:srgbClr val="0000FF"/>
                </a:solidFill>
                <a:latin typeface="Consolas" panose="020B0609020204030204" pitchFamily="49" charset="0"/>
              </a:rPr>
              <a:t>DESC</a:t>
            </a:r>
            <a:r>
              <a:rPr lang="nl-NL" sz="1800" dirty="0">
                <a:solidFill>
                  <a:srgbClr val="808080"/>
                </a:solidFill>
                <a:latin typeface="Consolas" panose="020B0609020204030204" pitchFamily="49" charset="0"/>
              </a:rPr>
              <a:t>,</a:t>
            </a:r>
            <a:r>
              <a:rPr lang="nl-NL" sz="1800" dirty="0">
                <a:solidFill>
                  <a:srgbClr val="000000"/>
                </a:solidFill>
                <a:latin typeface="Consolas" panose="020B0609020204030204" pitchFamily="49" charset="0"/>
              </a:rPr>
              <a:t> verkoopdatum </a:t>
            </a:r>
            <a:r>
              <a:rPr lang="nl-NL" sz="1800" dirty="0">
                <a:solidFill>
                  <a:srgbClr val="0000FF"/>
                </a:solidFill>
                <a:latin typeface="Consolas" panose="020B0609020204030204" pitchFamily="49" charset="0"/>
              </a:rPr>
              <a:t>ASC</a:t>
            </a:r>
            <a:endParaRPr lang="nl-NL" dirty="0"/>
          </a:p>
        </p:txBody>
      </p:sp>
      <p:sp>
        <p:nvSpPr>
          <p:cNvPr id="4" name="Tijdelijke aanduiding voor dianummer 3">
            <a:extLst>
              <a:ext uri="{FF2B5EF4-FFF2-40B4-BE49-F238E27FC236}">
                <a16:creationId xmlns:a16="http://schemas.microsoft.com/office/drawing/2014/main" id="{A2AED9A5-52B3-F9ED-AC52-0D0CC687DB48}"/>
              </a:ext>
            </a:extLst>
          </p:cNvPr>
          <p:cNvSpPr>
            <a:spLocks noGrp="1"/>
          </p:cNvSpPr>
          <p:nvPr>
            <p:ph type="sldNum" sz="quarter" idx="5"/>
          </p:nvPr>
        </p:nvSpPr>
        <p:spPr/>
        <p:txBody>
          <a:bodyPr/>
          <a:lstStyle/>
          <a:p>
            <a:fld id="{BDE25C83-7736-4948-9EAA-D7E9A53D88E2}" type="slidenum">
              <a:rPr lang="nl-NL" smtClean="0"/>
              <a:t>12</a:t>
            </a:fld>
            <a:endParaRPr lang="nl-NL"/>
          </a:p>
        </p:txBody>
      </p:sp>
    </p:spTree>
    <p:extLst>
      <p:ext uri="{BB962C8B-B14F-4D97-AF65-F5344CB8AC3E}">
        <p14:creationId xmlns:p14="http://schemas.microsoft.com/office/powerpoint/2010/main" val="926555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C99DC8-1013-FE25-0FD8-09228659ED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1AC85813-D52A-3A0D-BA0C-0E44909AFF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8C9685AC-BE28-6EE8-8D01-AFF753855359}"/>
              </a:ext>
            </a:extLst>
          </p:cNvPr>
          <p:cNvSpPr>
            <a:spLocks noGrp="1"/>
          </p:cNvSpPr>
          <p:nvPr>
            <p:ph type="dt" sz="half" idx="10"/>
          </p:nvPr>
        </p:nvSpPr>
        <p:spPr/>
        <p:txBody>
          <a:bodyPr/>
          <a:lstStyle/>
          <a:p>
            <a:fld id="{81F57DE1-EA3F-459A-B7ED-13E1EF81D77F}" type="datetimeFigureOut">
              <a:rPr lang="nl-NL" smtClean="0"/>
              <a:t>1-8-2025</a:t>
            </a:fld>
            <a:endParaRPr lang="nl-NL"/>
          </a:p>
        </p:txBody>
      </p:sp>
      <p:sp>
        <p:nvSpPr>
          <p:cNvPr id="5" name="Tijdelijke aanduiding voor voettekst 4">
            <a:extLst>
              <a:ext uri="{FF2B5EF4-FFF2-40B4-BE49-F238E27FC236}">
                <a16:creationId xmlns:a16="http://schemas.microsoft.com/office/drawing/2014/main" id="{DA26C550-8A58-BF18-AA83-612268BF3B4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B51E69A-8881-0E52-E380-5018AE5D884C}"/>
              </a:ext>
            </a:extLst>
          </p:cNvPr>
          <p:cNvSpPr>
            <a:spLocks noGrp="1"/>
          </p:cNvSpPr>
          <p:nvPr>
            <p:ph type="sldNum" sz="quarter" idx="12"/>
          </p:nvPr>
        </p:nvSpPr>
        <p:spPr/>
        <p:txBody>
          <a:bodyPr/>
          <a:lstStyle/>
          <a:p>
            <a:fld id="{296C179A-1816-48D9-A494-DE3C484423C4}" type="slidenum">
              <a:rPr lang="nl-NL" smtClean="0"/>
              <a:t>‹nr.›</a:t>
            </a:fld>
            <a:endParaRPr lang="nl-NL"/>
          </a:p>
        </p:txBody>
      </p:sp>
    </p:spTree>
    <p:extLst>
      <p:ext uri="{BB962C8B-B14F-4D97-AF65-F5344CB8AC3E}">
        <p14:creationId xmlns:p14="http://schemas.microsoft.com/office/powerpoint/2010/main" val="2075227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98BAAE-9B01-7904-C280-5C6726424253}"/>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E8F977DC-8443-068D-EBB9-722FC52226B1}"/>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945F446-37F3-48BE-486E-B8F888B3064A}"/>
              </a:ext>
            </a:extLst>
          </p:cNvPr>
          <p:cNvSpPr>
            <a:spLocks noGrp="1"/>
          </p:cNvSpPr>
          <p:nvPr>
            <p:ph type="dt" sz="half" idx="10"/>
          </p:nvPr>
        </p:nvSpPr>
        <p:spPr/>
        <p:txBody>
          <a:bodyPr/>
          <a:lstStyle/>
          <a:p>
            <a:fld id="{81F57DE1-EA3F-459A-B7ED-13E1EF81D77F}" type="datetimeFigureOut">
              <a:rPr lang="nl-NL" smtClean="0"/>
              <a:t>1-8-2025</a:t>
            </a:fld>
            <a:endParaRPr lang="nl-NL"/>
          </a:p>
        </p:txBody>
      </p:sp>
      <p:sp>
        <p:nvSpPr>
          <p:cNvPr id="5" name="Tijdelijke aanduiding voor voettekst 4">
            <a:extLst>
              <a:ext uri="{FF2B5EF4-FFF2-40B4-BE49-F238E27FC236}">
                <a16:creationId xmlns:a16="http://schemas.microsoft.com/office/drawing/2014/main" id="{C4905702-DEE4-3192-F693-7E2ED39C29B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944123C-979E-EAD4-D5CC-DDB36AF14941}"/>
              </a:ext>
            </a:extLst>
          </p:cNvPr>
          <p:cNvSpPr>
            <a:spLocks noGrp="1"/>
          </p:cNvSpPr>
          <p:nvPr>
            <p:ph type="sldNum" sz="quarter" idx="12"/>
          </p:nvPr>
        </p:nvSpPr>
        <p:spPr/>
        <p:txBody>
          <a:bodyPr/>
          <a:lstStyle/>
          <a:p>
            <a:fld id="{296C179A-1816-48D9-A494-DE3C484423C4}" type="slidenum">
              <a:rPr lang="nl-NL" smtClean="0"/>
              <a:t>‹nr.›</a:t>
            </a:fld>
            <a:endParaRPr lang="nl-NL"/>
          </a:p>
        </p:txBody>
      </p:sp>
    </p:spTree>
    <p:extLst>
      <p:ext uri="{BB962C8B-B14F-4D97-AF65-F5344CB8AC3E}">
        <p14:creationId xmlns:p14="http://schemas.microsoft.com/office/powerpoint/2010/main" val="2424753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E96CB34B-F78E-5783-D04D-D5DB97073C38}"/>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48F85B39-E04E-9649-1EC9-92688CFD3D48}"/>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FA7071D-4BD5-DE27-9E00-B1A05BC17286}"/>
              </a:ext>
            </a:extLst>
          </p:cNvPr>
          <p:cNvSpPr>
            <a:spLocks noGrp="1"/>
          </p:cNvSpPr>
          <p:nvPr>
            <p:ph type="dt" sz="half" idx="10"/>
          </p:nvPr>
        </p:nvSpPr>
        <p:spPr/>
        <p:txBody>
          <a:bodyPr/>
          <a:lstStyle/>
          <a:p>
            <a:fld id="{81F57DE1-EA3F-459A-B7ED-13E1EF81D77F}" type="datetimeFigureOut">
              <a:rPr lang="nl-NL" smtClean="0"/>
              <a:t>1-8-2025</a:t>
            </a:fld>
            <a:endParaRPr lang="nl-NL"/>
          </a:p>
        </p:txBody>
      </p:sp>
      <p:sp>
        <p:nvSpPr>
          <p:cNvPr id="5" name="Tijdelijke aanduiding voor voettekst 4">
            <a:extLst>
              <a:ext uri="{FF2B5EF4-FFF2-40B4-BE49-F238E27FC236}">
                <a16:creationId xmlns:a16="http://schemas.microsoft.com/office/drawing/2014/main" id="{F667F2DF-5ECA-34E0-AAE9-537737EB00A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3B93E6F-2E46-E8A7-BA86-224F4658492C}"/>
              </a:ext>
            </a:extLst>
          </p:cNvPr>
          <p:cNvSpPr>
            <a:spLocks noGrp="1"/>
          </p:cNvSpPr>
          <p:nvPr>
            <p:ph type="sldNum" sz="quarter" idx="12"/>
          </p:nvPr>
        </p:nvSpPr>
        <p:spPr/>
        <p:txBody>
          <a:bodyPr/>
          <a:lstStyle/>
          <a:p>
            <a:fld id="{296C179A-1816-48D9-A494-DE3C484423C4}" type="slidenum">
              <a:rPr lang="nl-NL" smtClean="0"/>
              <a:t>‹nr.›</a:t>
            </a:fld>
            <a:endParaRPr lang="nl-NL"/>
          </a:p>
        </p:txBody>
      </p:sp>
    </p:spTree>
    <p:extLst>
      <p:ext uri="{BB962C8B-B14F-4D97-AF65-F5344CB8AC3E}">
        <p14:creationId xmlns:p14="http://schemas.microsoft.com/office/powerpoint/2010/main" val="2511304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B08995-419D-53A2-5006-9DE0858D569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DA2A11E-8BF6-D639-670C-734DE668390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1145098-C29E-662F-D2A5-105790CB774F}"/>
              </a:ext>
            </a:extLst>
          </p:cNvPr>
          <p:cNvSpPr>
            <a:spLocks noGrp="1"/>
          </p:cNvSpPr>
          <p:nvPr>
            <p:ph type="dt" sz="half" idx="10"/>
          </p:nvPr>
        </p:nvSpPr>
        <p:spPr/>
        <p:txBody>
          <a:bodyPr/>
          <a:lstStyle/>
          <a:p>
            <a:fld id="{81F57DE1-EA3F-459A-B7ED-13E1EF81D77F}" type="datetimeFigureOut">
              <a:rPr lang="nl-NL" smtClean="0"/>
              <a:t>1-8-2025</a:t>
            </a:fld>
            <a:endParaRPr lang="nl-NL"/>
          </a:p>
        </p:txBody>
      </p:sp>
      <p:sp>
        <p:nvSpPr>
          <p:cNvPr id="5" name="Tijdelijke aanduiding voor voettekst 4">
            <a:extLst>
              <a:ext uri="{FF2B5EF4-FFF2-40B4-BE49-F238E27FC236}">
                <a16:creationId xmlns:a16="http://schemas.microsoft.com/office/drawing/2014/main" id="{EE25AE79-7BB3-CE29-EEE6-7382EE576EF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172B830-EE11-D8F3-2E3E-D1FA694BFA8E}"/>
              </a:ext>
            </a:extLst>
          </p:cNvPr>
          <p:cNvSpPr>
            <a:spLocks noGrp="1"/>
          </p:cNvSpPr>
          <p:nvPr>
            <p:ph type="sldNum" sz="quarter" idx="12"/>
          </p:nvPr>
        </p:nvSpPr>
        <p:spPr/>
        <p:txBody>
          <a:bodyPr/>
          <a:lstStyle/>
          <a:p>
            <a:fld id="{296C179A-1816-48D9-A494-DE3C484423C4}" type="slidenum">
              <a:rPr lang="nl-NL" smtClean="0"/>
              <a:t>‹nr.›</a:t>
            </a:fld>
            <a:endParaRPr lang="nl-NL"/>
          </a:p>
        </p:txBody>
      </p:sp>
    </p:spTree>
    <p:extLst>
      <p:ext uri="{BB962C8B-B14F-4D97-AF65-F5344CB8AC3E}">
        <p14:creationId xmlns:p14="http://schemas.microsoft.com/office/powerpoint/2010/main" val="1923442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990F9A-0C3A-AD33-D5E6-6BBEA80DC57E}"/>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FA200D71-CCBD-5A3E-10B5-0E6F0E910CD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5AB4B8C2-C473-74FF-97D5-ACFBC1863D54}"/>
              </a:ext>
            </a:extLst>
          </p:cNvPr>
          <p:cNvSpPr>
            <a:spLocks noGrp="1"/>
          </p:cNvSpPr>
          <p:nvPr>
            <p:ph type="dt" sz="half" idx="10"/>
          </p:nvPr>
        </p:nvSpPr>
        <p:spPr/>
        <p:txBody>
          <a:bodyPr/>
          <a:lstStyle/>
          <a:p>
            <a:fld id="{81F57DE1-EA3F-459A-B7ED-13E1EF81D77F}" type="datetimeFigureOut">
              <a:rPr lang="nl-NL" smtClean="0"/>
              <a:t>1-8-2025</a:t>
            </a:fld>
            <a:endParaRPr lang="nl-NL"/>
          </a:p>
        </p:txBody>
      </p:sp>
      <p:sp>
        <p:nvSpPr>
          <p:cNvPr id="5" name="Tijdelijke aanduiding voor voettekst 4">
            <a:extLst>
              <a:ext uri="{FF2B5EF4-FFF2-40B4-BE49-F238E27FC236}">
                <a16:creationId xmlns:a16="http://schemas.microsoft.com/office/drawing/2014/main" id="{98CC4964-219D-85F5-BA8F-5FA99E6CA15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1C46950-3FA6-F5D6-F354-A5F2703ED709}"/>
              </a:ext>
            </a:extLst>
          </p:cNvPr>
          <p:cNvSpPr>
            <a:spLocks noGrp="1"/>
          </p:cNvSpPr>
          <p:nvPr>
            <p:ph type="sldNum" sz="quarter" idx="12"/>
          </p:nvPr>
        </p:nvSpPr>
        <p:spPr/>
        <p:txBody>
          <a:bodyPr/>
          <a:lstStyle/>
          <a:p>
            <a:fld id="{296C179A-1816-48D9-A494-DE3C484423C4}" type="slidenum">
              <a:rPr lang="nl-NL" smtClean="0"/>
              <a:t>‹nr.›</a:t>
            </a:fld>
            <a:endParaRPr lang="nl-NL"/>
          </a:p>
        </p:txBody>
      </p:sp>
    </p:spTree>
    <p:extLst>
      <p:ext uri="{BB962C8B-B14F-4D97-AF65-F5344CB8AC3E}">
        <p14:creationId xmlns:p14="http://schemas.microsoft.com/office/powerpoint/2010/main" val="3128636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06C187-ABF9-C4DD-626C-D3637F24A31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69B0BB8-9224-03DD-62D8-90AB2FC3B5F3}"/>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71FD55BA-608D-AC30-61F5-F1249BA07803}"/>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F2A09A19-4C76-257F-7095-494E1B1A666B}"/>
              </a:ext>
            </a:extLst>
          </p:cNvPr>
          <p:cNvSpPr>
            <a:spLocks noGrp="1"/>
          </p:cNvSpPr>
          <p:nvPr>
            <p:ph type="dt" sz="half" idx="10"/>
          </p:nvPr>
        </p:nvSpPr>
        <p:spPr/>
        <p:txBody>
          <a:bodyPr/>
          <a:lstStyle/>
          <a:p>
            <a:fld id="{81F57DE1-EA3F-459A-B7ED-13E1EF81D77F}" type="datetimeFigureOut">
              <a:rPr lang="nl-NL" smtClean="0"/>
              <a:t>1-8-2025</a:t>
            </a:fld>
            <a:endParaRPr lang="nl-NL"/>
          </a:p>
        </p:txBody>
      </p:sp>
      <p:sp>
        <p:nvSpPr>
          <p:cNvPr id="6" name="Tijdelijke aanduiding voor voettekst 5">
            <a:extLst>
              <a:ext uri="{FF2B5EF4-FFF2-40B4-BE49-F238E27FC236}">
                <a16:creationId xmlns:a16="http://schemas.microsoft.com/office/drawing/2014/main" id="{A8D20F0B-D8FE-C925-5DE7-5B96D180A70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25CF736-C23A-52D7-A8E8-4ADEE8FB1A97}"/>
              </a:ext>
            </a:extLst>
          </p:cNvPr>
          <p:cNvSpPr>
            <a:spLocks noGrp="1"/>
          </p:cNvSpPr>
          <p:nvPr>
            <p:ph type="sldNum" sz="quarter" idx="12"/>
          </p:nvPr>
        </p:nvSpPr>
        <p:spPr/>
        <p:txBody>
          <a:bodyPr/>
          <a:lstStyle/>
          <a:p>
            <a:fld id="{296C179A-1816-48D9-A494-DE3C484423C4}" type="slidenum">
              <a:rPr lang="nl-NL" smtClean="0"/>
              <a:t>‹nr.›</a:t>
            </a:fld>
            <a:endParaRPr lang="nl-NL"/>
          </a:p>
        </p:txBody>
      </p:sp>
    </p:spTree>
    <p:extLst>
      <p:ext uri="{BB962C8B-B14F-4D97-AF65-F5344CB8AC3E}">
        <p14:creationId xmlns:p14="http://schemas.microsoft.com/office/powerpoint/2010/main" val="3247414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0A2491-5288-4941-B9AF-51A9D4ECEF8E}"/>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A42D16F0-1017-FA9E-1C77-457FF2807A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595F7400-9D68-5A7D-CDCF-44FAE8ED938B}"/>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016CA7B2-C09E-50EF-DBB1-35678111CC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1FE5463A-F806-6002-0169-F8C99536DAF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56D5FBBF-625A-A8B6-4632-4A00953EB018}"/>
              </a:ext>
            </a:extLst>
          </p:cNvPr>
          <p:cNvSpPr>
            <a:spLocks noGrp="1"/>
          </p:cNvSpPr>
          <p:nvPr>
            <p:ph type="dt" sz="half" idx="10"/>
          </p:nvPr>
        </p:nvSpPr>
        <p:spPr/>
        <p:txBody>
          <a:bodyPr/>
          <a:lstStyle/>
          <a:p>
            <a:fld id="{81F57DE1-EA3F-459A-B7ED-13E1EF81D77F}" type="datetimeFigureOut">
              <a:rPr lang="nl-NL" smtClean="0"/>
              <a:t>1-8-2025</a:t>
            </a:fld>
            <a:endParaRPr lang="nl-NL"/>
          </a:p>
        </p:txBody>
      </p:sp>
      <p:sp>
        <p:nvSpPr>
          <p:cNvPr id="8" name="Tijdelijke aanduiding voor voettekst 7">
            <a:extLst>
              <a:ext uri="{FF2B5EF4-FFF2-40B4-BE49-F238E27FC236}">
                <a16:creationId xmlns:a16="http://schemas.microsoft.com/office/drawing/2014/main" id="{B0222730-69FF-2A20-F588-8ABAA1803D9D}"/>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B295B753-ED91-6668-514D-A09182832E92}"/>
              </a:ext>
            </a:extLst>
          </p:cNvPr>
          <p:cNvSpPr>
            <a:spLocks noGrp="1"/>
          </p:cNvSpPr>
          <p:nvPr>
            <p:ph type="sldNum" sz="quarter" idx="12"/>
          </p:nvPr>
        </p:nvSpPr>
        <p:spPr/>
        <p:txBody>
          <a:bodyPr/>
          <a:lstStyle/>
          <a:p>
            <a:fld id="{296C179A-1816-48D9-A494-DE3C484423C4}" type="slidenum">
              <a:rPr lang="nl-NL" smtClean="0"/>
              <a:t>‹nr.›</a:t>
            </a:fld>
            <a:endParaRPr lang="nl-NL"/>
          </a:p>
        </p:txBody>
      </p:sp>
    </p:spTree>
    <p:extLst>
      <p:ext uri="{BB962C8B-B14F-4D97-AF65-F5344CB8AC3E}">
        <p14:creationId xmlns:p14="http://schemas.microsoft.com/office/powerpoint/2010/main" val="2252073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1F6932-8F9C-F21D-58BD-4BE1AA131752}"/>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4A0BA5F2-8D79-CFCF-D717-304FF747C6DC}"/>
              </a:ext>
            </a:extLst>
          </p:cNvPr>
          <p:cNvSpPr>
            <a:spLocks noGrp="1"/>
          </p:cNvSpPr>
          <p:nvPr>
            <p:ph type="dt" sz="half" idx="10"/>
          </p:nvPr>
        </p:nvSpPr>
        <p:spPr/>
        <p:txBody>
          <a:bodyPr/>
          <a:lstStyle/>
          <a:p>
            <a:fld id="{81F57DE1-EA3F-459A-B7ED-13E1EF81D77F}" type="datetimeFigureOut">
              <a:rPr lang="nl-NL" smtClean="0"/>
              <a:t>1-8-2025</a:t>
            </a:fld>
            <a:endParaRPr lang="nl-NL"/>
          </a:p>
        </p:txBody>
      </p:sp>
      <p:sp>
        <p:nvSpPr>
          <p:cNvPr id="4" name="Tijdelijke aanduiding voor voettekst 3">
            <a:extLst>
              <a:ext uri="{FF2B5EF4-FFF2-40B4-BE49-F238E27FC236}">
                <a16:creationId xmlns:a16="http://schemas.microsoft.com/office/drawing/2014/main" id="{0DE990C0-390B-42FB-E406-D7F2F2E4681C}"/>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37829C55-C3E2-72D7-CC91-B3EE1D85BB6A}"/>
              </a:ext>
            </a:extLst>
          </p:cNvPr>
          <p:cNvSpPr>
            <a:spLocks noGrp="1"/>
          </p:cNvSpPr>
          <p:nvPr>
            <p:ph type="sldNum" sz="quarter" idx="12"/>
          </p:nvPr>
        </p:nvSpPr>
        <p:spPr/>
        <p:txBody>
          <a:bodyPr/>
          <a:lstStyle/>
          <a:p>
            <a:fld id="{296C179A-1816-48D9-A494-DE3C484423C4}" type="slidenum">
              <a:rPr lang="nl-NL" smtClean="0"/>
              <a:t>‹nr.›</a:t>
            </a:fld>
            <a:endParaRPr lang="nl-NL"/>
          </a:p>
        </p:txBody>
      </p:sp>
    </p:spTree>
    <p:extLst>
      <p:ext uri="{BB962C8B-B14F-4D97-AF65-F5344CB8AC3E}">
        <p14:creationId xmlns:p14="http://schemas.microsoft.com/office/powerpoint/2010/main" val="713446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A837A6B3-4059-D0BC-A586-6EC31786E08C}"/>
              </a:ext>
            </a:extLst>
          </p:cNvPr>
          <p:cNvSpPr>
            <a:spLocks noGrp="1"/>
          </p:cNvSpPr>
          <p:nvPr>
            <p:ph type="dt" sz="half" idx="10"/>
          </p:nvPr>
        </p:nvSpPr>
        <p:spPr/>
        <p:txBody>
          <a:bodyPr/>
          <a:lstStyle/>
          <a:p>
            <a:fld id="{81F57DE1-EA3F-459A-B7ED-13E1EF81D77F}" type="datetimeFigureOut">
              <a:rPr lang="nl-NL" smtClean="0"/>
              <a:t>1-8-2025</a:t>
            </a:fld>
            <a:endParaRPr lang="nl-NL"/>
          </a:p>
        </p:txBody>
      </p:sp>
      <p:sp>
        <p:nvSpPr>
          <p:cNvPr id="3" name="Tijdelijke aanduiding voor voettekst 2">
            <a:extLst>
              <a:ext uri="{FF2B5EF4-FFF2-40B4-BE49-F238E27FC236}">
                <a16:creationId xmlns:a16="http://schemas.microsoft.com/office/drawing/2014/main" id="{56350B57-A594-E1E0-78EB-BB51875966DF}"/>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CE3625D2-3F18-6AF4-8948-14FEF1D29589}"/>
              </a:ext>
            </a:extLst>
          </p:cNvPr>
          <p:cNvSpPr>
            <a:spLocks noGrp="1"/>
          </p:cNvSpPr>
          <p:nvPr>
            <p:ph type="sldNum" sz="quarter" idx="12"/>
          </p:nvPr>
        </p:nvSpPr>
        <p:spPr/>
        <p:txBody>
          <a:bodyPr/>
          <a:lstStyle/>
          <a:p>
            <a:fld id="{296C179A-1816-48D9-A494-DE3C484423C4}" type="slidenum">
              <a:rPr lang="nl-NL" smtClean="0"/>
              <a:t>‹nr.›</a:t>
            </a:fld>
            <a:endParaRPr lang="nl-NL"/>
          </a:p>
        </p:txBody>
      </p:sp>
    </p:spTree>
    <p:extLst>
      <p:ext uri="{BB962C8B-B14F-4D97-AF65-F5344CB8AC3E}">
        <p14:creationId xmlns:p14="http://schemas.microsoft.com/office/powerpoint/2010/main" val="1513520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5767EA-5467-8EBC-D898-9CC45BC8ED4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A80B800D-B6BE-7E07-49A5-5177455719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F7BFFE6F-1451-E793-4CED-9CEDEEE48E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7808747-EC7A-D7AA-76F9-396C729AF2C9}"/>
              </a:ext>
            </a:extLst>
          </p:cNvPr>
          <p:cNvSpPr>
            <a:spLocks noGrp="1"/>
          </p:cNvSpPr>
          <p:nvPr>
            <p:ph type="dt" sz="half" idx="10"/>
          </p:nvPr>
        </p:nvSpPr>
        <p:spPr/>
        <p:txBody>
          <a:bodyPr/>
          <a:lstStyle/>
          <a:p>
            <a:fld id="{81F57DE1-EA3F-459A-B7ED-13E1EF81D77F}" type="datetimeFigureOut">
              <a:rPr lang="nl-NL" smtClean="0"/>
              <a:t>1-8-2025</a:t>
            </a:fld>
            <a:endParaRPr lang="nl-NL"/>
          </a:p>
        </p:txBody>
      </p:sp>
      <p:sp>
        <p:nvSpPr>
          <p:cNvPr id="6" name="Tijdelijke aanduiding voor voettekst 5">
            <a:extLst>
              <a:ext uri="{FF2B5EF4-FFF2-40B4-BE49-F238E27FC236}">
                <a16:creationId xmlns:a16="http://schemas.microsoft.com/office/drawing/2014/main" id="{357F1CEC-FBF7-35FC-3EA4-401546C434B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3F6196A-F396-A07A-C4E9-89C31A5EC447}"/>
              </a:ext>
            </a:extLst>
          </p:cNvPr>
          <p:cNvSpPr>
            <a:spLocks noGrp="1"/>
          </p:cNvSpPr>
          <p:nvPr>
            <p:ph type="sldNum" sz="quarter" idx="12"/>
          </p:nvPr>
        </p:nvSpPr>
        <p:spPr/>
        <p:txBody>
          <a:bodyPr/>
          <a:lstStyle/>
          <a:p>
            <a:fld id="{296C179A-1816-48D9-A494-DE3C484423C4}" type="slidenum">
              <a:rPr lang="nl-NL" smtClean="0"/>
              <a:t>‹nr.›</a:t>
            </a:fld>
            <a:endParaRPr lang="nl-NL"/>
          </a:p>
        </p:txBody>
      </p:sp>
    </p:spTree>
    <p:extLst>
      <p:ext uri="{BB962C8B-B14F-4D97-AF65-F5344CB8AC3E}">
        <p14:creationId xmlns:p14="http://schemas.microsoft.com/office/powerpoint/2010/main" val="4011312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AEACF7-5C55-CE89-2D59-B2CFAA89E4C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E2C16183-6D5C-DC97-2489-78BDFF57B5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7590C7DD-69DB-EE09-0DCB-DBE8826C08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34A209B-8770-FF85-D7EB-9998B6FCCBC8}"/>
              </a:ext>
            </a:extLst>
          </p:cNvPr>
          <p:cNvSpPr>
            <a:spLocks noGrp="1"/>
          </p:cNvSpPr>
          <p:nvPr>
            <p:ph type="dt" sz="half" idx="10"/>
          </p:nvPr>
        </p:nvSpPr>
        <p:spPr/>
        <p:txBody>
          <a:bodyPr/>
          <a:lstStyle/>
          <a:p>
            <a:fld id="{81F57DE1-EA3F-459A-B7ED-13E1EF81D77F}" type="datetimeFigureOut">
              <a:rPr lang="nl-NL" smtClean="0"/>
              <a:t>1-8-2025</a:t>
            </a:fld>
            <a:endParaRPr lang="nl-NL"/>
          </a:p>
        </p:txBody>
      </p:sp>
      <p:sp>
        <p:nvSpPr>
          <p:cNvPr id="6" name="Tijdelijke aanduiding voor voettekst 5">
            <a:extLst>
              <a:ext uri="{FF2B5EF4-FFF2-40B4-BE49-F238E27FC236}">
                <a16:creationId xmlns:a16="http://schemas.microsoft.com/office/drawing/2014/main" id="{A84FBD64-61BB-DD30-F3FE-CE77944A6DB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9486B0F-83D5-1444-EC87-C017CBB01D9B}"/>
              </a:ext>
            </a:extLst>
          </p:cNvPr>
          <p:cNvSpPr>
            <a:spLocks noGrp="1"/>
          </p:cNvSpPr>
          <p:nvPr>
            <p:ph type="sldNum" sz="quarter" idx="12"/>
          </p:nvPr>
        </p:nvSpPr>
        <p:spPr/>
        <p:txBody>
          <a:bodyPr/>
          <a:lstStyle/>
          <a:p>
            <a:fld id="{296C179A-1816-48D9-A494-DE3C484423C4}" type="slidenum">
              <a:rPr lang="nl-NL" smtClean="0"/>
              <a:t>‹nr.›</a:t>
            </a:fld>
            <a:endParaRPr lang="nl-NL"/>
          </a:p>
        </p:txBody>
      </p:sp>
    </p:spTree>
    <p:extLst>
      <p:ext uri="{BB962C8B-B14F-4D97-AF65-F5344CB8AC3E}">
        <p14:creationId xmlns:p14="http://schemas.microsoft.com/office/powerpoint/2010/main" val="1694504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3ECC68C-44DF-3496-1263-110510A761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8BE673ED-DFE4-B170-D0EC-F182C052FB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F61FB0C-2C3D-564D-7BB8-E724464B02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1F57DE1-EA3F-459A-B7ED-13E1EF81D77F}" type="datetimeFigureOut">
              <a:rPr lang="nl-NL" smtClean="0"/>
              <a:t>1-8-2025</a:t>
            </a:fld>
            <a:endParaRPr lang="nl-NL"/>
          </a:p>
        </p:txBody>
      </p:sp>
      <p:sp>
        <p:nvSpPr>
          <p:cNvPr id="5" name="Tijdelijke aanduiding voor voettekst 4">
            <a:extLst>
              <a:ext uri="{FF2B5EF4-FFF2-40B4-BE49-F238E27FC236}">
                <a16:creationId xmlns:a16="http://schemas.microsoft.com/office/drawing/2014/main" id="{BE126AB3-5654-2E05-A1A2-5B8A6A1B49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E15A2FAF-AC36-D16C-92CB-2C501EC0DF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96C179A-1816-48D9-A494-DE3C484423C4}" type="slidenum">
              <a:rPr lang="nl-NL" smtClean="0"/>
              <a:t>‹nr.›</a:t>
            </a:fld>
            <a:endParaRPr lang="nl-NL"/>
          </a:p>
        </p:txBody>
      </p:sp>
    </p:spTree>
    <p:extLst>
      <p:ext uri="{BB962C8B-B14F-4D97-AF65-F5344CB8AC3E}">
        <p14:creationId xmlns:p14="http://schemas.microsoft.com/office/powerpoint/2010/main" val="154046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cursus.data-docent.nl/Diagrams/diagram5.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cursus.data-docent.nl/VoorbeeldSelfServiceReporting.aspx?code=EBI"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cursus.data-docent.nl/InteractieveOpdracht.aspx?code=EBI"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cursus.data-docent.nl/InteractieveOpdracht.aspx?code=EBI"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cursus.data-docent.nl/InteractieveQuery.asp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cursus.data-docent.nl/VoorbeeldSelfServiceReporting.aspx?code=EBI"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cursus.data-docent.nl/VoorbeeldSelfServiceDashBoard.aspx?code=EBI"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cursus.data-docent.nl/VoorbeeldSelfServiceDashboard.aspx?code=EBI"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cursus.data-docent.nl/InteractiefDashBoard.aspx"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daggegevens.knmi.nl/klimatologie/daggegeven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cursus.data-docent.nl/InteractieveJSonImport.aspx"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cursus.data-docent.nl/InteractieveMapping.aspx"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cursus.data-docent.nl/VoorbeeldDrillDown.aspx"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cursus.data-docent.nl/VoorbeeldDrillDown.aspx"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cursus.data-docent.nl/Diagrams/diagram28.html"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s://cursus.data-docent.nl/Diagrams/diagram28.html"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s://cursus.data-docent.nl/Diagrams/diagram28.htm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cursus.data-docent.nl/Diagrams/diagram28.html"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cursus.data-docent.nl/Diagrams/diagram28.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cursus.data-docent.nl/VoorbeeldDashboard.aspx?code=EBI"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cursus.data-docent.nl/VoorbeeldSelfServiceReporting.aspx?code=EBI"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cursus.data-docent.nl/VoorbeeldSelfServiceReporting.aspx?code=EBI"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en kleurrijke lamp met zakelijke pictogrammen">
            <a:extLst>
              <a:ext uri="{FF2B5EF4-FFF2-40B4-BE49-F238E27FC236}">
                <a16:creationId xmlns:a16="http://schemas.microsoft.com/office/drawing/2014/main" id="{A4B760B8-C2B9-2BF8-F385-1350EFC0CA40}"/>
              </a:ext>
            </a:extLst>
          </p:cNvPr>
          <p:cNvPicPr>
            <a:picLocks noChangeAspect="1"/>
          </p:cNvPicPr>
          <p:nvPr/>
        </p:nvPicPr>
        <p:blipFill rotWithShape="1">
          <a:blip r:embed="rId2"/>
          <a:srcRect t="11465" b="8178"/>
          <a:stretch/>
        </p:blipFill>
        <p:spPr>
          <a:xfrm>
            <a:off x="-3047" y="10"/>
            <a:ext cx="12191999" cy="6857990"/>
          </a:xfrm>
          <a:prstGeom prst="rect">
            <a:avLst/>
          </a:prstGeom>
        </p:spPr>
      </p:pic>
      <p:sp>
        <p:nvSpPr>
          <p:cNvPr id="2" name="Titel 1">
            <a:extLst>
              <a:ext uri="{FF2B5EF4-FFF2-40B4-BE49-F238E27FC236}">
                <a16:creationId xmlns:a16="http://schemas.microsoft.com/office/drawing/2014/main" id="{E516E639-ACDC-4077-B78C-CC7911B32E36}"/>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nl-NL" sz="5200">
                <a:solidFill>
                  <a:srgbClr val="FFFFFF"/>
                </a:solidFill>
              </a:rPr>
              <a:t>Effectieve Business Intelligence</a:t>
            </a:r>
          </a:p>
        </p:txBody>
      </p:sp>
      <p:sp>
        <p:nvSpPr>
          <p:cNvPr id="3" name="Ondertitel 2">
            <a:extLst>
              <a:ext uri="{FF2B5EF4-FFF2-40B4-BE49-F238E27FC236}">
                <a16:creationId xmlns:a16="http://schemas.microsoft.com/office/drawing/2014/main" id="{CB897E21-C698-413B-81F9-8B9DA8095D17}"/>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nl-NL" dirty="0">
                <a:solidFill>
                  <a:srgbClr val="FFFFFF"/>
                </a:solidFill>
              </a:rPr>
              <a:t>Data via informatie omzetten naar inzicht</a:t>
            </a:r>
          </a:p>
        </p:txBody>
      </p:sp>
      <p:sp>
        <p:nvSpPr>
          <p:cNvPr id="4" name="Tijdelijke aanduiding voor dianummer 3">
            <a:extLst>
              <a:ext uri="{FF2B5EF4-FFF2-40B4-BE49-F238E27FC236}">
                <a16:creationId xmlns:a16="http://schemas.microsoft.com/office/drawing/2014/main" id="{16A61252-512A-4A5E-BA38-2F870AB15A9A}"/>
              </a:ext>
            </a:extLst>
          </p:cNvPr>
          <p:cNvSpPr>
            <a:spLocks noGrp="1"/>
          </p:cNvSpPr>
          <p:nvPr>
            <p:ph type="sldNum" sz="quarter" idx="12"/>
          </p:nvPr>
        </p:nvSpPr>
        <p:spPr>
          <a:xfrm>
            <a:off x="8610600" y="6356350"/>
            <a:ext cx="2743200" cy="365125"/>
          </a:xfrm>
        </p:spPr>
        <p:txBody>
          <a:bodyPr>
            <a:normAutofit/>
          </a:bodyPr>
          <a:lstStyle/>
          <a:p>
            <a:pPr>
              <a:spcAft>
                <a:spcPts val="600"/>
              </a:spcAft>
            </a:pPr>
            <a:fld id="{FAC382EA-AAF4-41C6-A973-BB212F3D1075}" type="slidenum">
              <a:rPr lang="nl-NL">
                <a:solidFill>
                  <a:srgbClr val="FFFFFF"/>
                </a:solidFill>
              </a:rPr>
              <a:pPr>
                <a:spcAft>
                  <a:spcPts val="600"/>
                </a:spcAft>
              </a:pPr>
              <a:t>1</a:t>
            </a:fld>
            <a:endParaRPr lang="nl-NL">
              <a:solidFill>
                <a:srgbClr val="FFFFFF"/>
              </a:solidFill>
            </a:endParaRPr>
          </a:p>
        </p:txBody>
      </p:sp>
    </p:spTree>
    <p:extLst>
      <p:ext uri="{BB962C8B-B14F-4D97-AF65-F5344CB8AC3E}">
        <p14:creationId xmlns:p14="http://schemas.microsoft.com/office/powerpoint/2010/main" val="1464618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835714"/>
          </a:xfrm>
          <a:solidFill>
            <a:schemeClr val="tx2">
              <a:lumMod val="20000"/>
              <a:lumOff val="80000"/>
            </a:schemeClr>
          </a:solidFill>
        </p:spPr>
        <p:txBody>
          <a:bodyPr/>
          <a:lstStyle/>
          <a:p>
            <a:r>
              <a:rPr lang="nl-NL" dirty="0"/>
              <a:t>Alberto KPI opgave (1.02)</a:t>
            </a:r>
          </a:p>
        </p:txBody>
      </p:sp>
      <p:sp>
        <p:nvSpPr>
          <p:cNvPr id="3" name="Tijdelijke aanduiding voor inhoud 2"/>
          <p:cNvSpPr>
            <a:spLocks noGrp="1"/>
          </p:cNvSpPr>
          <p:nvPr>
            <p:ph idx="1"/>
          </p:nvPr>
        </p:nvSpPr>
        <p:spPr>
          <a:xfrm>
            <a:off x="838200" y="1299991"/>
            <a:ext cx="10515600" cy="2996588"/>
          </a:xfrm>
          <a:solidFill>
            <a:schemeClr val="accent6">
              <a:lumMod val="20000"/>
              <a:lumOff val="80000"/>
            </a:schemeClr>
          </a:solidFill>
        </p:spPr>
        <p:txBody>
          <a:bodyPr>
            <a:normAutofit fontScale="92500"/>
          </a:bodyPr>
          <a:lstStyle/>
          <a:p>
            <a:r>
              <a:rPr lang="nl-NL" sz="2400" dirty="0"/>
              <a:t>Alberto wil inzage hebben hoe de verschillende vestigingen verkoopaantal en -bedrag en wat het verloop is in de tijd (die KPI is gegeven)</a:t>
            </a:r>
          </a:p>
          <a:p>
            <a:r>
              <a:rPr lang="nl-NL" sz="2400" dirty="0"/>
              <a:t>Ook wil Alberto zien of er een relatie is tussen verkoop per vestiging en het klimaat</a:t>
            </a:r>
          </a:p>
          <a:p>
            <a:r>
              <a:rPr lang="nl-NL" sz="2400" dirty="0"/>
              <a:t>Daarnaast wil Alberto een KPI voor de thuisbezorging op basis van vestiging en bezorger. Hij wil een vergelijking kunnen maken tussen bezorgers en ook in de tijd</a:t>
            </a:r>
          </a:p>
          <a:p>
            <a:r>
              <a:rPr lang="nl-NL" sz="2400" dirty="0"/>
              <a:t>Stel een definitie op en geef de KPI in eenheden (prijs/aantal/tijd)</a:t>
            </a:r>
          </a:p>
          <a:p>
            <a:r>
              <a:rPr lang="nl-NL" sz="2400" i="1" dirty="0"/>
              <a:t>Werk in duo’s voor de uitwerking en presenteer je model aan de groep</a:t>
            </a:r>
          </a:p>
          <a:p>
            <a:pPr marL="0" indent="0">
              <a:buNone/>
            </a:pPr>
            <a:endParaRPr lang="nl-NL" sz="2400" dirty="0"/>
          </a:p>
        </p:txBody>
      </p:sp>
      <p:graphicFrame>
        <p:nvGraphicFramePr>
          <p:cNvPr id="4" name="Tabel 4">
            <a:extLst>
              <a:ext uri="{FF2B5EF4-FFF2-40B4-BE49-F238E27FC236}">
                <a16:creationId xmlns:a16="http://schemas.microsoft.com/office/drawing/2014/main" id="{C65F4027-7A7C-9643-11C8-C04B47134253}"/>
              </a:ext>
            </a:extLst>
          </p:cNvPr>
          <p:cNvGraphicFramePr>
            <a:graphicFrameLocks noGrp="1"/>
          </p:cNvGraphicFramePr>
          <p:nvPr/>
        </p:nvGraphicFramePr>
        <p:xfrm>
          <a:off x="838200" y="4410928"/>
          <a:ext cx="10515600" cy="228402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3232705604"/>
                    </a:ext>
                  </a:extLst>
                </a:gridCol>
                <a:gridCol w="4271790">
                  <a:extLst>
                    <a:ext uri="{9D8B030D-6E8A-4147-A177-3AD203B41FA5}">
                      <a16:colId xmlns:a16="http://schemas.microsoft.com/office/drawing/2014/main" val="1655602178"/>
                    </a:ext>
                  </a:extLst>
                </a:gridCol>
                <a:gridCol w="2738610">
                  <a:extLst>
                    <a:ext uri="{9D8B030D-6E8A-4147-A177-3AD203B41FA5}">
                      <a16:colId xmlns:a16="http://schemas.microsoft.com/office/drawing/2014/main" val="4033296904"/>
                    </a:ext>
                  </a:extLst>
                </a:gridCol>
              </a:tblGrid>
              <a:tr h="482552">
                <a:tc>
                  <a:txBody>
                    <a:bodyPr/>
                    <a:lstStyle/>
                    <a:p>
                      <a:r>
                        <a:rPr lang="nl-NL"/>
                        <a:t>Naam</a:t>
                      </a:r>
                    </a:p>
                  </a:txBody>
                  <a:tcPr/>
                </a:tc>
                <a:tc>
                  <a:txBody>
                    <a:bodyPr/>
                    <a:lstStyle/>
                    <a:p>
                      <a:r>
                        <a:rPr lang="nl-NL"/>
                        <a:t>Definitie</a:t>
                      </a:r>
                    </a:p>
                  </a:txBody>
                  <a:tcPr/>
                </a:tc>
                <a:tc>
                  <a:txBody>
                    <a:bodyPr/>
                    <a:lstStyle/>
                    <a:p>
                      <a:r>
                        <a:rPr lang="nl-NL"/>
                        <a:t>Eenheden</a:t>
                      </a:r>
                    </a:p>
                  </a:txBody>
                  <a:tcPr/>
                </a:tc>
                <a:extLst>
                  <a:ext uri="{0D108BD9-81ED-4DB2-BD59-A6C34878D82A}">
                    <a16:rowId xmlns:a16="http://schemas.microsoft.com/office/drawing/2014/main" val="4027128949"/>
                  </a:ext>
                </a:extLst>
              </a:tr>
              <a:tr h="489254">
                <a:tc>
                  <a:txBody>
                    <a:bodyPr/>
                    <a:lstStyle/>
                    <a:p>
                      <a:r>
                        <a:rPr lang="nl-NL" dirty="0"/>
                        <a:t>Voorbeeld: Producten verkoop naar vestiging</a:t>
                      </a:r>
                    </a:p>
                  </a:txBody>
                  <a:tcPr/>
                </a:tc>
                <a:tc>
                  <a:txBody>
                    <a:bodyPr/>
                    <a:lstStyle/>
                    <a:p>
                      <a:r>
                        <a:rPr lang="nl-NL" sz="1600" dirty="0"/>
                        <a:t>Verkoop van producten naar productcategorie, vestiging en periode naar verkoopaantal en -bedrag</a:t>
                      </a:r>
                    </a:p>
                  </a:txBody>
                  <a:tcPr/>
                </a:tc>
                <a:tc>
                  <a:txBody>
                    <a:bodyPr/>
                    <a:lstStyle/>
                    <a:p>
                      <a:pPr marL="285750" indent="-285750">
                        <a:buFont typeface="Arial" panose="020B0604020202020204" pitchFamily="34" charset="0"/>
                        <a:buChar char="•"/>
                      </a:pPr>
                      <a:r>
                        <a:rPr lang="nl-NL" sz="1200"/>
                        <a:t>Aantal per productcategorie</a:t>
                      </a:r>
                    </a:p>
                    <a:p>
                      <a:pPr marL="285750" indent="-285750">
                        <a:buFont typeface="Arial" panose="020B0604020202020204" pitchFamily="34" charset="0"/>
                        <a:buChar char="•"/>
                      </a:pPr>
                      <a:r>
                        <a:rPr lang="nl-NL" sz="1200"/>
                        <a:t>Bedrag per productcategorie</a:t>
                      </a:r>
                    </a:p>
                    <a:p>
                      <a:pPr marL="285750" indent="-285750">
                        <a:buFont typeface="Arial" panose="020B0604020202020204" pitchFamily="34" charset="0"/>
                        <a:buChar char="•"/>
                      </a:pPr>
                      <a:r>
                        <a:rPr lang="nl-NL" sz="1200"/>
                        <a:t>Vestiging</a:t>
                      </a:r>
                    </a:p>
                    <a:p>
                      <a:pPr marL="285750" indent="-285750">
                        <a:buFont typeface="Arial" panose="020B0604020202020204" pitchFamily="34" charset="0"/>
                        <a:buChar char="•"/>
                      </a:pPr>
                      <a:r>
                        <a:rPr lang="nl-NL" sz="1200"/>
                        <a:t>Maand</a:t>
                      </a:r>
                    </a:p>
                  </a:txBody>
                  <a:tcPr/>
                </a:tc>
                <a:extLst>
                  <a:ext uri="{0D108BD9-81ED-4DB2-BD59-A6C34878D82A}">
                    <a16:rowId xmlns:a16="http://schemas.microsoft.com/office/drawing/2014/main" val="993138690"/>
                  </a:ext>
                </a:extLst>
              </a:tr>
              <a:tr h="489254">
                <a:tc>
                  <a:txBody>
                    <a:bodyPr/>
                    <a:lstStyle/>
                    <a:p>
                      <a:r>
                        <a:rPr lang="nl-NL"/>
                        <a:t>?</a:t>
                      </a:r>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3288328164"/>
                  </a:ext>
                </a:extLst>
              </a:tr>
              <a:tr h="489254">
                <a:tc>
                  <a:txBody>
                    <a:bodyPr/>
                    <a:lstStyle/>
                    <a:p>
                      <a:endParaRPr lang="nl-NL"/>
                    </a:p>
                  </a:txBody>
                  <a:tcPr/>
                </a:tc>
                <a:tc>
                  <a:txBody>
                    <a:bodyPr/>
                    <a:lstStyle/>
                    <a:p>
                      <a:endParaRPr lang="nl-NL"/>
                    </a:p>
                  </a:txBody>
                  <a:tcPr/>
                </a:tc>
                <a:tc>
                  <a:txBody>
                    <a:bodyPr/>
                    <a:lstStyle/>
                    <a:p>
                      <a:endParaRPr lang="nl-NL" dirty="0"/>
                    </a:p>
                  </a:txBody>
                  <a:tcPr/>
                </a:tc>
                <a:extLst>
                  <a:ext uri="{0D108BD9-81ED-4DB2-BD59-A6C34878D82A}">
                    <a16:rowId xmlns:a16="http://schemas.microsoft.com/office/drawing/2014/main" val="3138210453"/>
                  </a:ext>
                </a:extLst>
              </a:tr>
            </a:tbl>
          </a:graphicData>
        </a:graphic>
      </p:graphicFrame>
    </p:spTree>
    <p:extLst>
      <p:ext uri="{BB962C8B-B14F-4D97-AF65-F5344CB8AC3E}">
        <p14:creationId xmlns:p14="http://schemas.microsoft.com/office/powerpoint/2010/main" val="2256201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6">
              <a:lumMod val="20000"/>
              <a:lumOff val="80000"/>
            </a:schemeClr>
          </a:solidFill>
        </p:spPr>
        <p:txBody>
          <a:bodyPr/>
          <a:lstStyle/>
          <a:p>
            <a:r>
              <a:rPr lang="nl-NL" dirty="0"/>
              <a:t>Alberto KPI opgave (1.03)</a:t>
            </a:r>
          </a:p>
        </p:txBody>
      </p:sp>
      <p:sp>
        <p:nvSpPr>
          <p:cNvPr id="3" name="Tijdelijke aanduiding voor inhoud 2"/>
          <p:cNvSpPr>
            <a:spLocks noGrp="1"/>
          </p:cNvSpPr>
          <p:nvPr>
            <p:ph idx="1"/>
          </p:nvPr>
        </p:nvSpPr>
        <p:spPr>
          <a:solidFill>
            <a:schemeClr val="accent6">
              <a:lumMod val="20000"/>
              <a:lumOff val="80000"/>
            </a:schemeClr>
          </a:solidFill>
        </p:spPr>
        <p:txBody>
          <a:bodyPr>
            <a:normAutofit/>
          </a:bodyPr>
          <a:lstStyle/>
          <a:p>
            <a:r>
              <a:rPr lang="nl-NL" sz="2400" dirty="0"/>
              <a:t>Voor de KPI besluit </a:t>
            </a:r>
            <a:r>
              <a:rPr lang="nl-NL" sz="2400" dirty="0" err="1"/>
              <a:t>Giovanna</a:t>
            </a:r>
            <a:r>
              <a:rPr lang="nl-NL" sz="2400" dirty="0"/>
              <a:t> het Logische Data Model te gebruiken.</a:t>
            </a:r>
          </a:p>
          <a:p>
            <a:r>
              <a:rPr lang="nl-NL" sz="2400" dirty="0"/>
              <a:t>Ze maakt gebruik van een template voor KPI’s en mappings naar het LDM</a:t>
            </a:r>
          </a:p>
          <a:p>
            <a:r>
              <a:rPr lang="nl-NL" sz="2400" dirty="0"/>
              <a:t>Bepaal je </a:t>
            </a:r>
            <a:r>
              <a:rPr lang="nl-NL" sz="2400" dirty="0" err="1"/>
              <a:t>KPIs</a:t>
            </a:r>
            <a:r>
              <a:rPr lang="nl-NL" sz="2400" dirty="0"/>
              <a:t> op basis van het template in de vorige dia</a:t>
            </a:r>
          </a:p>
          <a:p>
            <a:r>
              <a:rPr lang="nl-NL" sz="2400" dirty="0"/>
              <a:t>Werk in duo’s voor de uitwerking en presenteer je model aan de groep</a:t>
            </a:r>
          </a:p>
          <a:p>
            <a:r>
              <a:rPr lang="nl-NL" sz="2400" dirty="0"/>
              <a:t>Gebruik eventueel het eenvoudige model in de dia’s of schets in de website Zie </a:t>
            </a:r>
            <a:r>
              <a:rPr lang="nl-NL" sz="2400" dirty="0">
                <a:hlinkClick r:id="rId3"/>
              </a:rPr>
              <a:t>https://cursus.data-docent.nl/Diagrams/diagram5.html</a:t>
            </a:r>
            <a:endParaRPr lang="nl-NL" sz="2400" dirty="0"/>
          </a:p>
          <a:p>
            <a:pPr marL="0" indent="0">
              <a:buNone/>
            </a:pPr>
            <a:endParaRPr lang="nl-NL" sz="2400" dirty="0"/>
          </a:p>
        </p:txBody>
      </p:sp>
    </p:spTree>
    <p:extLst>
      <p:ext uri="{BB962C8B-B14F-4D97-AF65-F5344CB8AC3E}">
        <p14:creationId xmlns:p14="http://schemas.microsoft.com/office/powerpoint/2010/main" val="233065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2EDA8D-8F24-26D0-C08C-707164E1B9D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6A7061F-460F-F851-C21A-64A3413DF83E}"/>
              </a:ext>
            </a:extLst>
          </p:cNvPr>
          <p:cNvSpPr>
            <a:spLocks noGrp="1"/>
          </p:cNvSpPr>
          <p:nvPr>
            <p:ph type="title"/>
          </p:nvPr>
        </p:nvSpPr>
        <p:spPr>
          <a:solidFill>
            <a:schemeClr val="accent6">
              <a:lumMod val="20000"/>
              <a:lumOff val="80000"/>
            </a:schemeClr>
          </a:solidFill>
        </p:spPr>
        <p:txBody>
          <a:bodyPr/>
          <a:lstStyle/>
          <a:p>
            <a:r>
              <a:rPr lang="nl-NL" dirty="0"/>
              <a:t>Alberto Opgave Select</a:t>
            </a:r>
          </a:p>
        </p:txBody>
      </p:sp>
      <p:sp>
        <p:nvSpPr>
          <p:cNvPr id="3" name="Tijdelijke aanduiding voor inhoud 2">
            <a:extLst>
              <a:ext uri="{FF2B5EF4-FFF2-40B4-BE49-F238E27FC236}">
                <a16:creationId xmlns:a16="http://schemas.microsoft.com/office/drawing/2014/main" id="{5426BCF4-E822-AD43-5907-F6DF7E25EB46}"/>
              </a:ext>
            </a:extLst>
          </p:cNvPr>
          <p:cNvSpPr>
            <a:spLocks noGrp="1"/>
          </p:cNvSpPr>
          <p:nvPr>
            <p:ph idx="1"/>
          </p:nvPr>
        </p:nvSpPr>
        <p:spPr>
          <a:solidFill>
            <a:schemeClr val="accent6">
              <a:lumMod val="20000"/>
              <a:lumOff val="80000"/>
            </a:schemeClr>
          </a:solidFill>
        </p:spPr>
        <p:txBody>
          <a:bodyPr>
            <a:normAutofit/>
          </a:bodyPr>
          <a:lstStyle/>
          <a:p>
            <a:pPr marL="0" indent="0">
              <a:buNone/>
            </a:pPr>
            <a:r>
              <a:rPr lang="nl-NL" dirty="0"/>
              <a:t>Alberto vraagt om een overzicht over resultaat en verkoop. Maak het select statement met </a:t>
            </a:r>
            <a:r>
              <a:rPr lang="nl-NL" dirty="0">
                <a:hlinkClick r:id="rId3"/>
              </a:rPr>
              <a:t>https://cursus.data-docent.nl/VoorbeeldSelfServiceReporting.aspx?code=EBI</a:t>
            </a:r>
            <a:endParaRPr lang="nl-NL" dirty="0"/>
          </a:p>
          <a:p>
            <a:r>
              <a:rPr lang="nl-NL" dirty="0"/>
              <a:t>Alberto wil de kolommen verkoopdatum, verkoopaantal, productcategorie , temperatuur en neerslag zien</a:t>
            </a:r>
          </a:p>
          <a:p>
            <a:r>
              <a:rPr lang="nl-NL" dirty="0"/>
              <a:t>Hij is geïnteresseerd in de periode tussen 01-02-2022 en 04-02-2022</a:t>
            </a:r>
          </a:p>
          <a:p>
            <a:r>
              <a:rPr lang="nl-NL" dirty="0"/>
              <a:t>Sortering op verkoopdatum</a:t>
            </a:r>
          </a:p>
          <a:p>
            <a:pPr marL="0" indent="0">
              <a:buNone/>
            </a:pPr>
            <a:endParaRPr lang="nl-NL" dirty="0"/>
          </a:p>
        </p:txBody>
      </p:sp>
      <p:sp>
        <p:nvSpPr>
          <p:cNvPr id="4" name="Tijdelijke aanduiding voor dianummer 3">
            <a:extLst>
              <a:ext uri="{FF2B5EF4-FFF2-40B4-BE49-F238E27FC236}">
                <a16:creationId xmlns:a16="http://schemas.microsoft.com/office/drawing/2014/main" id="{68CF191F-4DB6-B5A9-842F-B8B2656E314C}"/>
              </a:ext>
            </a:extLst>
          </p:cNvPr>
          <p:cNvSpPr>
            <a:spLocks noGrp="1"/>
          </p:cNvSpPr>
          <p:nvPr>
            <p:ph type="sldNum" sz="quarter" idx="12"/>
          </p:nvPr>
        </p:nvSpPr>
        <p:spPr/>
        <p:txBody>
          <a:bodyPr/>
          <a:lstStyle/>
          <a:p>
            <a:fld id="{FAC382EA-AAF4-41C6-A973-BB212F3D1075}" type="slidenum">
              <a:rPr lang="nl-NL" smtClean="0"/>
              <a:t>12</a:t>
            </a:fld>
            <a:endParaRPr lang="nl-NL"/>
          </a:p>
        </p:txBody>
      </p:sp>
    </p:spTree>
    <p:extLst>
      <p:ext uri="{BB962C8B-B14F-4D97-AF65-F5344CB8AC3E}">
        <p14:creationId xmlns:p14="http://schemas.microsoft.com/office/powerpoint/2010/main" val="3256151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B6B0E4-65B9-C3FB-8670-C646AA08C91C}"/>
              </a:ext>
            </a:extLst>
          </p:cNvPr>
          <p:cNvSpPr>
            <a:spLocks noGrp="1"/>
          </p:cNvSpPr>
          <p:nvPr>
            <p:ph type="title"/>
          </p:nvPr>
        </p:nvSpPr>
        <p:spPr>
          <a:solidFill>
            <a:schemeClr val="bg2"/>
          </a:solidFill>
        </p:spPr>
        <p:txBody>
          <a:bodyPr/>
          <a:lstStyle/>
          <a:p>
            <a:r>
              <a:rPr lang="nl-NL" dirty="0"/>
              <a:t>Alberto Opgave Select basis (2.01)</a:t>
            </a:r>
          </a:p>
        </p:txBody>
      </p:sp>
      <p:sp>
        <p:nvSpPr>
          <p:cNvPr id="3" name="Tijdelijke aanduiding voor inhoud 2">
            <a:extLst>
              <a:ext uri="{FF2B5EF4-FFF2-40B4-BE49-F238E27FC236}">
                <a16:creationId xmlns:a16="http://schemas.microsoft.com/office/drawing/2014/main" id="{50406A43-B2EE-C945-A5F2-7A540C9E0ADD}"/>
              </a:ext>
            </a:extLst>
          </p:cNvPr>
          <p:cNvSpPr>
            <a:spLocks noGrp="1"/>
          </p:cNvSpPr>
          <p:nvPr>
            <p:ph idx="1"/>
          </p:nvPr>
        </p:nvSpPr>
        <p:spPr>
          <a:solidFill>
            <a:schemeClr val="bg2"/>
          </a:solidFill>
        </p:spPr>
        <p:txBody>
          <a:bodyPr>
            <a:normAutofit fontScale="92500" lnSpcReduction="10000"/>
          </a:bodyPr>
          <a:lstStyle/>
          <a:p>
            <a:pPr marL="0" indent="0">
              <a:buNone/>
            </a:pPr>
            <a:r>
              <a:rPr lang="nl-NL"/>
              <a:t>Alberto vraagt om een aantal overzichten. Maak de select statements</a:t>
            </a:r>
          </a:p>
          <a:p>
            <a:pPr marL="0" indent="0">
              <a:buNone/>
            </a:pPr>
            <a:r>
              <a:rPr lang="nl-NL"/>
              <a:t>Werk via </a:t>
            </a:r>
            <a:r>
              <a:rPr lang="nl-NL">
                <a:hlinkClick r:id="rId3"/>
              </a:rPr>
              <a:t>https://cursus.data-docent.nl/InteractieveOpdracht.aspx?code=EBI</a:t>
            </a:r>
            <a:r>
              <a:rPr lang="nl-NL"/>
              <a:t>. Heb je de beschikking over MS-Access dan kan je Query ontwerp gebruiken</a:t>
            </a:r>
          </a:p>
          <a:p>
            <a:pPr marL="0" indent="0">
              <a:buNone/>
            </a:pPr>
            <a:endParaRPr lang="nl-NL"/>
          </a:p>
          <a:p>
            <a:r>
              <a:rPr lang="nl-NL"/>
              <a:t>Een overzicht van de verkoopbedrag, verkoopaantal verkoopdatum uit het verkoopdashboard. aflopend gesorteerd op verkoopbedrag en oplopend op datum</a:t>
            </a:r>
          </a:p>
          <a:p>
            <a:pPr marL="0" indent="0">
              <a:buNone/>
            </a:pPr>
            <a:r>
              <a:rPr lang="nl-NL" i="1"/>
              <a:t>Extra</a:t>
            </a:r>
          </a:p>
          <a:p>
            <a:r>
              <a:rPr lang="nl-NL" i="1"/>
              <a:t>Een overzicht van de datum, weekdagen, het verkoopbedrag waarbij het verkoopbedrag groter is dan 25</a:t>
            </a:r>
          </a:p>
          <a:p>
            <a:endParaRPr lang="nl-NL"/>
          </a:p>
        </p:txBody>
      </p:sp>
      <p:sp>
        <p:nvSpPr>
          <p:cNvPr id="4" name="Tijdelijke aanduiding voor dianummer 3">
            <a:extLst>
              <a:ext uri="{FF2B5EF4-FFF2-40B4-BE49-F238E27FC236}">
                <a16:creationId xmlns:a16="http://schemas.microsoft.com/office/drawing/2014/main" id="{32FF4969-A538-DDA1-3572-229FE141802A}"/>
              </a:ext>
            </a:extLst>
          </p:cNvPr>
          <p:cNvSpPr>
            <a:spLocks noGrp="1"/>
          </p:cNvSpPr>
          <p:nvPr>
            <p:ph type="sldNum" sz="quarter" idx="12"/>
          </p:nvPr>
        </p:nvSpPr>
        <p:spPr/>
        <p:txBody>
          <a:bodyPr/>
          <a:lstStyle/>
          <a:p>
            <a:fld id="{FAC382EA-AAF4-41C6-A973-BB212F3D1075}" type="slidenum">
              <a:rPr lang="nl-NL" smtClean="0"/>
              <a:t>13</a:t>
            </a:fld>
            <a:endParaRPr lang="nl-NL"/>
          </a:p>
        </p:txBody>
      </p:sp>
    </p:spTree>
    <p:extLst>
      <p:ext uri="{BB962C8B-B14F-4D97-AF65-F5344CB8AC3E}">
        <p14:creationId xmlns:p14="http://schemas.microsoft.com/office/powerpoint/2010/main" val="2513710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B6B0E4-65B9-C3FB-8670-C646AA08C91C}"/>
              </a:ext>
            </a:extLst>
          </p:cNvPr>
          <p:cNvSpPr>
            <a:spLocks noGrp="1"/>
          </p:cNvSpPr>
          <p:nvPr>
            <p:ph type="title"/>
          </p:nvPr>
        </p:nvSpPr>
        <p:spPr>
          <a:solidFill>
            <a:schemeClr val="bg1">
              <a:lumMod val="85000"/>
            </a:schemeClr>
          </a:solidFill>
        </p:spPr>
        <p:txBody>
          <a:bodyPr>
            <a:normAutofit/>
          </a:bodyPr>
          <a:lstStyle/>
          <a:p>
            <a:r>
              <a:rPr lang="nl-NL" sz="4000" dirty="0"/>
              <a:t>Alberto Opgave Select uitbreiding (3.05 en 3.06)</a:t>
            </a:r>
          </a:p>
        </p:txBody>
      </p:sp>
      <p:sp>
        <p:nvSpPr>
          <p:cNvPr id="3" name="Tijdelijke aanduiding voor inhoud 2">
            <a:extLst>
              <a:ext uri="{FF2B5EF4-FFF2-40B4-BE49-F238E27FC236}">
                <a16:creationId xmlns:a16="http://schemas.microsoft.com/office/drawing/2014/main" id="{50406A43-B2EE-C945-A5F2-7A540C9E0ADD}"/>
              </a:ext>
            </a:extLst>
          </p:cNvPr>
          <p:cNvSpPr>
            <a:spLocks noGrp="1"/>
          </p:cNvSpPr>
          <p:nvPr>
            <p:ph idx="1"/>
          </p:nvPr>
        </p:nvSpPr>
        <p:spPr>
          <a:solidFill>
            <a:schemeClr val="bg1">
              <a:lumMod val="85000"/>
            </a:schemeClr>
          </a:solidFill>
        </p:spPr>
        <p:txBody>
          <a:bodyPr/>
          <a:lstStyle/>
          <a:p>
            <a:pPr marL="0" indent="0">
              <a:buNone/>
            </a:pPr>
            <a:r>
              <a:rPr lang="nl-NL"/>
              <a:t>Alberto vraagt om een aantal uitgebreide overzichten. Maak de select statements via </a:t>
            </a:r>
            <a:r>
              <a:rPr lang="nl-NL">
                <a:hlinkClick r:id="rId3"/>
              </a:rPr>
              <a:t>https://cursus.data-docent.nl/InteractieveOpdracht.aspx?code=EBI</a:t>
            </a:r>
            <a:endParaRPr lang="nl-NL"/>
          </a:p>
          <a:p>
            <a:pPr marL="0" indent="0">
              <a:buNone/>
            </a:pPr>
            <a:endParaRPr lang="nl-NL"/>
          </a:p>
          <a:p>
            <a:pPr marL="0" indent="0">
              <a:buNone/>
            </a:pPr>
            <a:r>
              <a:rPr lang="nl-NL"/>
              <a:t>Wat is de hoogste productprijs en in welke categorie zit dit</a:t>
            </a:r>
          </a:p>
          <a:p>
            <a:pPr marL="0" indent="0">
              <a:buNone/>
            </a:pPr>
            <a:endParaRPr lang="nl-NL" i="1"/>
          </a:p>
          <a:p>
            <a:pPr marL="0" indent="0">
              <a:buNone/>
            </a:pPr>
            <a:r>
              <a:rPr lang="nl-NL" i="1"/>
              <a:t>Extra</a:t>
            </a:r>
          </a:p>
          <a:p>
            <a:pPr marL="0" indent="0">
              <a:buNone/>
            </a:pPr>
            <a:r>
              <a:rPr lang="nl-NL" i="1"/>
              <a:t>Een lijst van de 10 bestverkopende producten naar aantal op basis van de productcategorie alleen in de maand </a:t>
            </a:r>
            <a:r>
              <a:rPr lang="nl-NL" i="1" err="1"/>
              <a:t>february</a:t>
            </a:r>
            <a:endParaRPr lang="nl-NL" i="1"/>
          </a:p>
          <a:p>
            <a:pPr marL="0" indent="0">
              <a:buNone/>
            </a:pPr>
            <a:endParaRPr lang="nl-NL"/>
          </a:p>
          <a:p>
            <a:pPr marL="0" indent="0">
              <a:buNone/>
            </a:pPr>
            <a:endParaRPr lang="nl-NL"/>
          </a:p>
        </p:txBody>
      </p:sp>
      <p:sp>
        <p:nvSpPr>
          <p:cNvPr id="4" name="Tijdelijke aanduiding voor dianummer 3">
            <a:extLst>
              <a:ext uri="{FF2B5EF4-FFF2-40B4-BE49-F238E27FC236}">
                <a16:creationId xmlns:a16="http://schemas.microsoft.com/office/drawing/2014/main" id="{32FF4969-A538-DDA1-3572-229FE141802A}"/>
              </a:ext>
            </a:extLst>
          </p:cNvPr>
          <p:cNvSpPr>
            <a:spLocks noGrp="1"/>
          </p:cNvSpPr>
          <p:nvPr>
            <p:ph type="sldNum" sz="quarter" idx="12"/>
          </p:nvPr>
        </p:nvSpPr>
        <p:spPr/>
        <p:txBody>
          <a:bodyPr/>
          <a:lstStyle/>
          <a:p>
            <a:fld id="{FAC382EA-AAF4-41C6-A973-BB212F3D1075}" type="slidenum">
              <a:rPr lang="nl-NL" smtClean="0"/>
              <a:t>14</a:t>
            </a:fld>
            <a:endParaRPr lang="nl-NL"/>
          </a:p>
        </p:txBody>
      </p:sp>
    </p:spTree>
    <p:extLst>
      <p:ext uri="{BB962C8B-B14F-4D97-AF65-F5344CB8AC3E}">
        <p14:creationId xmlns:p14="http://schemas.microsoft.com/office/powerpoint/2010/main" val="2971609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B6B0E4-65B9-C3FB-8670-C646AA08C91C}"/>
              </a:ext>
            </a:extLst>
          </p:cNvPr>
          <p:cNvSpPr>
            <a:spLocks noGrp="1"/>
          </p:cNvSpPr>
          <p:nvPr>
            <p:ph type="title"/>
          </p:nvPr>
        </p:nvSpPr>
        <p:spPr>
          <a:solidFill>
            <a:schemeClr val="bg1">
              <a:lumMod val="85000"/>
            </a:schemeClr>
          </a:solidFill>
        </p:spPr>
        <p:txBody>
          <a:bodyPr/>
          <a:lstStyle/>
          <a:p>
            <a:r>
              <a:rPr lang="nl-NL" dirty="0"/>
              <a:t>Alberto Opgave </a:t>
            </a:r>
            <a:r>
              <a:rPr lang="nl-NL" dirty="0" err="1"/>
              <a:t>Join</a:t>
            </a:r>
            <a:r>
              <a:rPr lang="nl-NL" dirty="0"/>
              <a:t> (4.05 en 4.06)</a:t>
            </a:r>
          </a:p>
        </p:txBody>
      </p:sp>
      <p:sp>
        <p:nvSpPr>
          <p:cNvPr id="3" name="Tijdelijke aanduiding voor inhoud 2">
            <a:extLst>
              <a:ext uri="{FF2B5EF4-FFF2-40B4-BE49-F238E27FC236}">
                <a16:creationId xmlns:a16="http://schemas.microsoft.com/office/drawing/2014/main" id="{50406A43-B2EE-C945-A5F2-7A540C9E0ADD}"/>
              </a:ext>
            </a:extLst>
          </p:cNvPr>
          <p:cNvSpPr>
            <a:spLocks noGrp="1"/>
          </p:cNvSpPr>
          <p:nvPr>
            <p:ph idx="1"/>
          </p:nvPr>
        </p:nvSpPr>
        <p:spPr>
          <a:solidFill>
            <a:schemeClr val="bg1">
              <a:lumMod val="85000"/>
            </a:schemeClr>
          </a:solidFill>
        </p:spPr>
        <p:txBody>
          <a:bodyPr>
            <a:normAutofit fontScale="92500"/>
          </a:bodyPr>
          <a:lstStyle/>
          <a:p>
            <a:pPr marL="0" indent="0">
              <a:buNone/>
            </a:pPr>
            <a:r>
              <a:rPr lang="nl-NL" dirty="0"/>
              <a:t>Alberto vraagt om een aantal uitgebreide overzichten. Maak de select statements via </a:t>
            </a:r>
            <a:r>
              <a:rPr lang="nl-NL" dirty="0">
                <a:hlinkClick r:id="rId3"/>
              </a:rPr>
              <a:t>https://cursus.data-docent.nl/InteractieveQuery.aspx</a:t>
            </a:r>
            <a:endParaRPr lang="nl-NL" dirty="0"/>
          </a:p>
          <a:p>
            <a:pPr marL="0" indent="0">
              <a:buNone/>
            </a:pPr>
            <a:r>
              <a:rPr lang="nl-NL" dirty="0"/>
              <a:t>Men wil graag een overzicht van welke vervoermiddelen er beschikbaar zijn per vestiging, geef de naam van de vestiging, bezorger en vervoermiddel</a:t>
            </a:r>
          </a:p>
          <a:p>
            <a:pPr marL="0" indent="0">
              <a:buNone/>
            </a:pPr>
            <a:endParaRPr lang="nl-NL" dirty="0"/>
          </a:p>
          <a:p>
            <a:pPr marL="0" indent="0">
              <a:buNone/>
            </a:pPr>
            <a:r>
              <a:rPr lang="nl-NL" i="1" dirty="0"/>
              <a:t>Extra</a:t>
            </a:r>
          </a:p>
          <a:p>
            <a:pPr marL="0" indent="0">
              <a:buNone/>
            </a:pPr>
            <a:r>
              <a:rPr lang="nl-NL" i="1" dirty="0"/>
              <a:t>Het lijkt erop dat er een aantal bezorgers zijn die niet altijd bezorgingen doen die bij een vestiging hoort. Maak een lijst van bezorgingen waarbij de vestiging niet bekend is, geef de naam van de bezorger</a:t>
            </a:r>
          </a:p>
          <a:p>
            <a:pPr marL="0" indent="0">
              <a:buNone/>
            </a:pPr>
            <a:endParaRPr lang="nl-NL" dirty="0"/>
          </a:p>
          <a:p>
            <a:endParaRPr lang="nl-NL" dirty="0"/>
          </a:p>
          <a:p>
            <a:pPr marL="0" indent="0">
              <a:buNone/>
            </a:pPr>
            <a:endParaRPr lang="nl-NL" dirty="0"/>
          </a:p>
        </p:txBody>
      </p:sp>
      <p:sp>
        <p:nvSpPr>
          <p:cNvPr id="4" name="Tijdelijke aanduiding voor dianummer 3">
            <a:extLst>
              <a:ext uri="{FF2B5EF4-FFF2-40B4-BE49-F238E27FC236}">
                <a16:creationId xmlns:a16="http://schemas.microsoft.com/office/drawing/2014/main" id="{32FF4969-A538-DDA1-3572-229FE141802A}"/>
              </a:ext>
            </a:extLst>
          </p:cNvPr>
          <p:cNvSpPr>
            <a:spLocks noGrp="1"/>
          </p:cNvSpPr>
          <p:nvPr>
            <p:ph type="sldNum" sz="quarter" idx="12"/>
          </p:nvPr>
        </p:nvSpPr>
        <p:spPr/>
        <p:txBody>
          <a:bodyPr/>
          <a:lstStyle/>
          <a:p>
            <a:fld id="{FAC382EA-AAF4-41C6-A973-BB212F3D1075}" type="slidenum">
              <a:rPr lang="nl-NL" smtClean="0"/>
              <a:t>15</a:t>
            </a:fld>
            <a:endParaRPr lang="nl-NL"/>
          </a:p>
        </p:txBody>
      </p:sp>
    </p:spTree>
    <p:extLst>
      <p:ext uri="{BB962C8B-B14F-4D97-AF65-F5344CB8AC3E}">
        <p14:creationId xmlns:p14="http://schemas.microsoft.com/office/powerpoint/2010/main" val="4160206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39970B5-802D-4006-8C8F-65CEBADEB79E}"/>
              </a:ext>
            </a:extLst>
          </p:cNvPr>
          <p:cNvSpPr>
            <a:spLocks noGrp="1"/>
          </p:cNvSpPr>
          <p:nvPr>
            <p:ph type="title"/>
          </p:nvPr>
        </p:nvSpPr>
        <p:spPr/>
        <p:txBody>
          <a:bodyPr>
            <a:normAutofit/>
          </a:bodyPr>
          <a:lstStyle/>
          <a:p>
            <a:r>
              <a:rPr lang="nl-NL"/>
              <a:t>Voorbeeld en opgave </a:t>
            </a:r>
            <a:r>
              <a:rPr lang="nl-NL" err="1"/>
              <a:t>Boolean</a:t>
            </a:r>
            <a:endParaRPr lang="nl-NL"/>
          </a:p>
        </p:txBody>
      </p:sp>
      <p:graphicFrame>
        <p:nvGraphicFramePr>
          <p:cNvPr id="7" name="Tabel 7">
            <a:extLst>
              <a:ext uri="{FF2B5EF4-FFF2-40B4-BE49-F238E27FC236}">
                <a16:creationId xmlns:a16="http://schemas.microsoft.com/office/drawing/2014/main" id="{63BAE652-135B-440B-894D-93B7672DDC26}"/>
              </a:ext>
            </a:extLst>
          </p:cNvPr>
          <p:cNvGraphicFramePr>
            <a:graphicFrameLocks noGrp="1"/>
          </p:cNvGraphicFramePr>
          <p:nvPr>
            <p:ph idx="1"/>
          </p:nvPr>
        </p:nvGraphicFramePr>
        <p:xfrm>
          <a:off x="1053817" y="1490028"/>
          <a:ext cx="10515596" cy="3977640"/>
        </p:xfrm>
        <a:graphic>
          <a:graphicData uri="http://schemas.openxmlformats.org/drawingml/2006/table">
            <a:tbl>
              <a:tblPr firstRow="1" bandRow="1">
                <a:tableStyleId>{5C22544A-7EE6-4342-B048-85BDC9FD1C3A}</a:tableStyleId>
              </a:tblPr>
              <a:tblGrid>
                <a:gridCol w="1719148">
                  <a:extLst>
                    <a:ext uri="{9D8B030D-6E8A-4147-A177-3AD203B41FA5}">
                      <a16:colId xmlns:a16="http://schemas.microsoft.com/office/drawing/2014/main" val="851629710"/>
                    </a:ext>
                  </a:extLst>
                </a:gridCol>
                <a:gridCol w="1305171">
                  <a:extLst>
                    <a:ext uri="{9D8B030D-6E8A-4147-A177-3AD203B41FA5}">
                      <a16:colId xmlns:a16="http://schemas.microsoft.com/office/drawing/2014/main" val="3546096343"/>
                    </a:ext>
                  </a:extLst>
                </a:gridCol>
                <a:gridCol w="1833427">
                  <a:extLst>
                    <a:ext uri="{9D8B030D-6E8A-4147-A177-3AD203B41FA5}">
                      <a16:colId xmlns:a16="http://schemas.microsoft.com/office/drawing/2014/main" val="1366303493"/>
                    </a:ext>
                  </a:extLst>
                </a:gridCol>
                <a:gridCol w="1818140">
                  <a:extLst>
                    <a:ext uri="{9D8B030D-6E8A-4147-A177-3AD203B41FA5}">
                      <a16:colId xmlns:a16="http://schemas.microsoft.com/office/drawing/2014/main" val="2290410483"/>
                    </a:ext>
                  </a:extLst>
                </a:gridCol>
                <a:gridCol w="1919855">
                  <a:extLst>
                    <a:ext uri="{9D8B030D-6E8A-4147-A177-3AD203B41FA5}">
                      <a16:colId xmlns:a16="http://schemas.microsoft.com/office/drawing/2014/main" val="1570199757"/>
                    </a:ext>
                  </a:extLst>
                </a:gridCol>
                <a:gridCol w="1919855">
                  <a:extLst>
                    <a:ext uri="{9D8B030D-6E8A-4147-A177-3AD203B41FA5}">
                      <a16:colId xmlns:a16="http://schemas.microsoft.com/office/drawing/2014/main" val="934501796"/>
                    </a:ext>
                  </a:extLst>
                </a:gridCol>
              </a:tblGrid>
              <a:tr h="370840">
                <a:tc>
                  <a:txBody>
                    <a:bodyPr/>
                    <a:lstStyle/>
                    <a:p>
                      <a:r>
                        <a:rPr lang="nl-NL" dirty="0">
                          <a:solidFill>
                            <a:schemeClr val="tx1"/>
                          </a:solidFill>
                        </a:rPr>
                        <a:t>Naam</a:t>
                      </a:r>
                    </a:p>
                  </a:txBody>
                  <a:tcPr/>
                </a:tc>
                <a:tc>
                  <a:txBody>
                    <a:bodyPr/>
                    <a:lstStyle/>
                    <a:p>
                      <a:r>
                        <a:rPr lang="nl-NL">
                          <a:solidFill>
                            <a:schemeClr val="tx1"/>
                          </a:solidFill>
                        </a:rPr>
                        <a:t>Plaats (A)</a:t>
                      </a:r>
                    </a:p>
                  </a:txBody>
                  <a:tcPr/>
                </a:tc>
                <a:tc>
                  <a:txBody>
                    <a:bodyPr/>
                    <a:lstStyle/>
                    <a:p>
                      <a:r>
                        <a:rPr lang="nl-NL" err="1">
                          <a:solidFill>
                            <a:schemeClr val="tx1"/>
                          </a:solidFill>
                        </a:rPr>
                        <a:t>Sexe</a:t>
                      </a:r>
                      <a:r>
                        <a:rPr lang="nl-NL">
                          <a:solidFill>
                            <a:schemeClr val="tx1"/>
                          </a:solidFill>
                        </a:rPr>
                        <a:t> (B)</a:t>
                      </a:r>
                    </a:p>
                  </a:txBody>
                  <a:tcPr/>
                </a:tc>
                <a:tc>
                  <a:txBody>
                    <a:bodyPr/>
                    <a:lstStyle/>
                    <a:p>
                      <a:pPr algn="ctr"/>
                      <a:r>
                        <a:rPr lang="nl-NL">
                          <a:solidFill>
                            <a:schemeClr val="tx1"/>
                          </a:solidFill>
                        </a:rPr>
                        <a:t>A And B</a:t>
                      </a:r>
                    </a:p>
                  </a:txBody>
                  <a:tcPr/>
                </a:tc>
                <a:tc>
                  <a:txBody>
                    <a:bodyPr/>
                    <a:lstStyle/>
                    <a:p>
                      <a:pPr algn="ctr"/>
                      <a:r>
                        <a:rPr lang="nl-NL">
                          <a:solidFill>
                            <a:schemeClr val="tx1"/>
                          </a:solidFill>
                        </a:rPr>
                        <a:t>A Or B</a:t>
                      </a:r>
                    </a:p>
                  </a:txBody>
                  <a:tcPr/>
                </a:tc>
                <a:tc>
                  <a:txBody>
                    <a:bodyPr/>
                    <a:lstStyle/>
                    <a:p>
                      <a:pPr algn="ctr"/>
                      <a:r>
                        <a:rPr lang="nl-NL" dirty="0">
                          <a:solidFill>
                            <a:schemeClr val="tx1"/>
                          </a:solidFill>
                        </a:rPr>
                        <a:t>Opgave: B And </a:t>
                      </a:r>
                      <a:r>
                        <a:rPr lang="nl-NL" dirty="0" err="1">
                          <a:solidFill>
                            <a:schemeClr val="tx1"/>
                          </a:solidFill>
                        </a:rPr>
                        <a:t>Not</a:t>
                      </a:r>
                      <a:r>
                        <a:rPr lang="nl-NL" dirty="0">
                          <a:solidFill>
                            <a:schemeClr val="tx1"/>
                          </a:solidFill>
                        </a:rPr>
                        <a:t> A</a:t>
                      </a:r>
                    </a:p>
                  </a:txBody>
                  <a:tcPr>
                    <a:solidFill>
                      <a:schemeClr val="accent6">
                        <a:lumMod val="40000"/>
                        <a:lumOff val="60000"/>
                      </a:schemeClr>
                    </a:solidFill>
                  </a:tcPr>
                </a:tc>
                <a:extLst>
                  <a:ext uri="{0D108BD9-81ED-4DB2-BD59-A6C34878D82A}">
                    <a16:rowId xmlns:a16="http://schemas.microsoft.com/office/drawing/2014/main" val="876907474"/>
                  </a:ext>
                </a:extLst>
              </a:tr>
              <a:tr h="370840">
                <a:tc>
                  <a:txBody>
                    <a:bodyPr/>
                    <a:lstStyle/>
                    <a:p>
                      <a:r>
                        <a:rPr lang="nl-NL"/>
                        <a:t>Piet</a:t>
                      </a:r>
                    </a:p>
                  </a:txBody>
                  <a:tcPr/>
                </a:tc>
                <a:tc>
                  <a:txBody>
                    <a:bodyPr/>
                    <a:lstStyle/>
                    <a:p>
                      <a:r>
                        <a:rPr lang="nl-NL"/>
                        <a:t>Utrecht</a:t>
                      </a:r>
                    </a:p>
                  </a:txBody>
                  <a:tcPr/>
                </a:tc>
                <a:tc>
                  <a:txBody>
                    <a:bodyPr/>
                    <a:lstStyle/>
                    <a:p>
                      <a:pPr algn="ctr"/>
                      <a:r>
                        <a:rPr lang="nl-NL"/>
                        <a:t>M</a:t>
                      </a:r>
                    </a:p>
                  </a:txBody>
                  <a:tcPr/>
                </a:tc>
                <a:tc>
                  <a:txBody>
                    <a:bodyPr/>
                    <a:lstStyle/>
                    <a:p>
                      <a:pPr algn="ctr"/>
                      <a:endParaRPr lang="nl-NL" b="1">
                        <a:solidFill>
                          <a:srgbClr val="FF0000"/>
                        </a:solidFill>
                      </a:endParaRPr>
                    </a:p>
                  </a:txBody>
                  <a:tcPr/>
                </a:tc>
                <a:tc>
                  <a:txBody>
                    <a:bodyPr/>
                    <a:lstStyle/>
                    <a:p>
                      <a:pPr algn="ctr"/>
                      <a:r>
                        <a:rPr lang="nl-NL" b="1">
                          <a:solidFill>
                            <a:srgbClr val="FF0000"/>
                          </a:solidFill>
                        </a:rPr>
                        <a:t>X</a:t>
                      </a:r>
                    </a:p>
                  </a:txBody>
                  <a:tcPr/>
                </a:tc>
                <a:tc>
                  <a:txBody>
                    <a:bodyPr/>
                    <a:lstStyle/>
                    <a:p>
                      <a:pPr algn="ctr"/>
                      <a:r>
                        <a:rPr lang="nl-NL" b="1" dirty="0">
                          <a:solidFill>
                            <a:srgbClr val="FF0000"/>
                          </a:solidFill>
                        </a:rPr>
                        <a:t>1</a:t>
                      </a:r>
                    </a:p>
                  </a:txBody>
                  <a:tcPr>
                    <a:solidFill>
                      <a:schemeClr val="accent6">
                        <a:lumMod val="40000"/>
                        <a:lumOff val="60000"/>
                      </a:schemeClr>
                    </a:solidFill>
                  </a:tcPr>
                </a:tc>
                <a:extLst>
                  <a:ext uri="{0D108BD9-81ED-4DB2-BD59-A6C34878D82A}">
                    <a16:rowId xmlns:a16="http://schemas.microsoft.com/office/drawing/2014/main" val="1964044059"/>
                  </a:ext>
                </a:extLst>
              </a:tr>
              <a:tr h="370840">
                <a:tc>
                  <a:txBody>
                    <a:bodyPr/>
                    <a:lstStyle/>
                    <a:p>
                      <a:r>
                        <a:rPr lang="nl-NL"/>
                        <a:t>Klaas</a:t>
                      </a:r>
                    </a:p>
                  </a:txBody>
                  <a:tcPr/>
                </a:tc>
                <a:tc>
                  <a:txBody>
                    <a:bodyPr/>
                    <a:lstStyle/>
                    <a:p>
                      <a:r>
                        <a:rPr lang="nl-NL"/>
                        <a:t>Utrecht</a:t>
                      </a:r>
                    </a:p>
                  </a:txBody>
                  <a:tcPr/>
                </a:tc>
                <a:tc>
                  <a:txBody>
                    <a:bodyPr/>
                    <a:lstStyle/>
                    <a:p>
                      <a:pPr algn="ctr"/>
                      <a:r>
                        <a:rPr lang="nl-NL"/>
                        <a:t>M</a:t>
                      </a:r>
                    </a:p>
                  </a:txBody>
                  <a:tcPr/>
                </a:tc>
                <a:tc>
                  <a:txBody>
                    <a:bodyPr/>
                    <a:lstStyle/>
                    <a:p>
                      <a:pPr algn="ctr"/>
                      <a:endParaRPr lang="nl-NL" b="1">
                        <a:solidFill>
                          <a:srgbClr val="FF0000"/>
                        </a:solidFill>
                      </a:endParaRPr>
                    </a:p>
                  </a:txBody>
                  <a:tcPr/>
                </a:tc>
                <a:tc>
                  <a:txBody>
                    <a:bodyPr/>
                    <a:lstStyle/>
                    <a:p>
                      <a:pPr algn="ctr"/>
                      <a:r>
                        <a:rPr lang="nl-NL" b="1">
                          <a:solidFill>
                            <a:srgbClr val="FF0000"/>
                          </a:solidFill>
                        </a:rPr>
                        <a:t>X</a:t>
                      </a:r>
                    </a:p>
                  </a:txBody>
                  <a:tcPr/>
                </a:tc>
                <a:tc>
                  <a:txBody>
                    <a:bodyPr/>
                    <a:lstStyle/>
                    <a:p>
                      <a:pPr algn="ctr"/>
                      <a:r>
                        <a:rPr lang="nl-NL" b="1" dirty="0">
                          <a:solidFill>
                            <a:srgbClr val="FF0000"/>
                          </a:solidFill>
                        </a:rPr>
                        <a:t>2</a:t>
                      </a:r>
                    </a:p>
                  </a:txBody>
                  <a:tcPr>
                    <a:solidFill>
                      <a:schemeClr val="accent6">
                        <a:lumMod val="40000"/>
                        <a:lumOff val="60000"/>
                      </a:schemeClr>
                    </a:solidFill>
                  </a:tcPr>
                </a:tc>
                <a:extLst>
                  <a:ext uri="{0D108BD9-81ED-4DB2-BD59-A6C34878D82A}">
                    <a16:rowId xmlns:a16="http://schemas.microsoft.com/office/drawing/2014/main" val="2338783236"/>
                  </a:ext>
                </a:extLst>
              </a:tr>
              <a:tr h="370840">
                <a:tc>
                  <a:txBody>
                    <a:bodyPr/>
                    <a:lstStyle/>
                    <a:p>
                      <a:r>
                        <a:rPr lang="nl-NL"/>
                        <a:t>Jan</a:t>
                      </a:r>
                    </a:p>
                  </a:txBody>
                  <a:tcPr/>
                </a:tc>
                <a:tc>
                  <a:txBody>
                    <a:bodyPr/>
                    <a:lstStyle/>
                    <a:p>
                      <a:r>
                        <a:rPr lang="nl-NL"/>
                        <a:t>Bunnik</a:t>
                      </a:r>
                    </a:p>
                  </a:txBody>
                  <a:tcPr/>
                </a:tc>
                <a:tc>
                  <a:txBody>
                    <a:bodyPr/>
                    <a:lstStyle/>
                    <a:p>
                      <a:pPr algn="ctr"/>
                      <a:r>
                        <a:rPr lang="nl-NL"/>
                        <a:t>M</a:t>
                      </a:r>
                    </a:p>
                  </a:txBody>
                  <a:tcPr/>
                </a:tc>
                <a:tc>
                  <a:txBody>
                    <a:bodyPr/>
                    <a:lstStyle/>
                    <a:p>
                      <a:pPr algn="ctr"/>
                      <a:endParaRPr lang="nl-NL" b="1">
                        <a:solidFill>
                          <a:srgbClr val="FF0000"/>
                        </a:solidFill>
                      </a:endParaRPr>
                    </a:p>
                  </a:txBody>
                  <a:tcPr/>
                </a:tc>
                <a:tc>
                  <a:txBody>
                    <a:bodyPr/>
                    <a:lstStyle/>
                    <a:p>
                      <a:pPr algn="ctr"/>
                      <a:endParaRPr lang="nl-NL" b="1">
                        <a:solidFill>
                          <a:srgbClr val="FF0000"/>
                        </a:solidFill>
                      </a:endParaRPr>
                    </a:p>
                  </a:txBody>
                  <a:tcPr/>
                </a:tc>
                <a:tc>
                  <a:txBody>
                    <a:bodyPr/>
                    <a:lstStyle/>
                    <a:p>
                      <a:pPr algn="ctr"/>
                      <a:r>
                        <a:rPr lang="nl-NL" b="1" dirty="0">
                          <a:solidFill>
                            <a:srgbClr val="FF0000"/>
                          </a:solidFill>
                        </a:rPr>
                        <a:t>3</a:t>
                      </a:r>
                    </a:p>
                  </a:txBody>
                  <a:tcPr>
                    <a:solidFill>
                      <a:schemeClr val="accent6">
                        <a:lumMod val="40000"/>
                        <a:lumOff val="60000"/>
                      </a:schemeClr>
                    </a:solidFill>
                  </a:tcPr>
                </a:tc>
                <a:extLst>
                  <a:ext uri="{0D108BD9-81ED-4DB2-BD59-A6C34878D82A}">
                    <a16:rowId xmlns:a16="http://schemas.microsoft.com/office/drawing/2014/main" val="1266995233"/>
                  </a:ext>
                </a:extLst>
              </a:tr>
              <a:tr h="370840">
                <a:tc>
                  <a:txBody>
                    <a:bodyPr/>
                    <a:lstStyle/>
                    <a:p>
                      <a:r>
                        <a:rPr lang="nl-NL"/>
                        <a:t>Henk</a:t>
                      </a:r>
                    </a:p>
                  </a:txBody>
                  <a:tcPr/>
                </a:tc>
                <a:tc>
                  <a:txBody>
                    <a:bodyPr/>
                    <a:lstStyle/>
                    <a:p>
                      <a:r>
                        <a:rPr lang="nl-NL"/>
                        <a:t>Odijk</a:t>
                      </a:r>
                    </a:p>
                  </a:txBody>
                  <a:tcPr/>
                </a:tc>
                <a:tc>
                  <a:txBody>
                    <a:bodyPr/>
                    <a:lstStyle/>
                    <a:p>
                      <a:pPr algn="ctr"/>
                      <a:r>
                        <a:rPr lang="nl-NL"/>
                        <a:t>M</a:t>
                      </a:r>
                    </a:p>
                  </a:txBody>
                  <a:tcPr/>
                </a:tc>
                <a:tc>
                  <a:txBody>
                    <a:bodyPr/>
                    <a:lstStyle/>
                    <a:p>
                      <a:pPr algn="ctr"/>
                      <a:endParaRPr lang="nl-NL" b="1">
                        <a:solidFill>
                          <a:srgbClr val="FF0000"/>
                        </a:solidFill>
                      </a:endParaRPr>
                    </a:p>
                  </a:txBody>
                  <a:tcPr/>
                </a:tc>
                <a:tc>
                  <a:txBody>
                    <a:bodyPr/>
                    <a:lstStyle/>
                    <a:p>
                      <a:pPr algn="ctr"/>
                      <a:endParaRPr lang="nl-NL" b="1">
                        <a:solidFill>
                          <a:srgbClr val="FF0000"/>
                        </a:solidFill>
                      </a:endParaRPr>
                    </a:p>
                  </a:txBody>
                  <a:tcPr/>
                </a:tc>
                <a:tc>
                  <a:txBody>
                    <a:bodyPr/>
                    <a:lstStyle/>
                    <a:p>
                      <a:pPr algn="ctr"/>
                      <a:r>
                        <a:rPr lang="nl-NL" b="1" dirty="0">
                          <a:solidFill>
                            <a:srgbClr val="FF0000"/>
                          </a:solidFill>
                        </a:rPr>
                        <a:t>4</a:t>
                      </a:r>
                    </a:p>
                  </a:txBody>
                  <a:tcPr>
                    <a:solidFill>
                      <a:schemeClr val="accent6">
                        <a:lumMod val="40000"/>
                        <a:lumOff val="60000"/>
                      </a:schemeClr>
                    </a:solidFill>
                  </a:tcPr>
                </a:tc>
                <a:extLst>
                  <a:ext uri="{0D108BD9-81ED-4DB2-BD59-A6C34878D82A}">
                    <a16:rowId xmlns:a16="http://schemas.microsoft.com/office/drawing/2014/main" val="3533348558"/>
                  </a:ext>
                </a:extLst>
              </a:tr>
              <a:tr h="370840">
                <a:tc>
                  <a:txBody>
                    <a:bodyPr/>
                    <a:lstStyle/>
                    <a:p>
                      <a:r>
                        <a:rPr lang="nl-NL"/>
                        <a:t>Wim</a:t>
                      </a:r>
                    </a:p>
                  </a:txBody>
                  <a:tcPr/>
                </a:tc>
                <a:tc>
                  <a:txBody>
                    <a:bodyPr/>
                    <a:lstStyle/>
                    <a:p>
                      <a:r>
                        <a:rPr lang="nl-NL"/>
                        <a:t>Vleuten</a:t>
                      </a:r>
                    </a:p>
                  </a:txBody>
                  <a:tcPr/>
                </a:tc>
                <a:tc>
                  <a:txBody>
                    <a:bodyPr/>
                    <a:lstStyle/>
                    <a:p>
                      <a:pPr algn="ctr"/>
                      <a:r>
                        <a:rPr lang="nl-NL"/>
                        <a:t>M</a:t>
                      </a:r>
                    </a:p>
                  </a:txBody>
                  <a:tcPr/>
                </a:tc>
                <a:tc>
                  <a:txBody>
                    <a:bodyPr/>
                    <a:lstStyle/>
                    <a:p>
                      <a:pPr algn="ctr"/>
                      <a:endParaRPr lang="nl-NL" b="1">
                        <a:solidFill>
                          <a:srgbClr val="FF0000"/>
                        </a:solidFill>
                      </a:endParaRPr>
                    </a:p>
                  </a:txBody>
                  <a:tcPr/>
                </a:tc>
                <a:tc>
                  <a:txBody>
                    <a:bodyPr/>
                    <a:lstStyle/>
                    <a:p>
                      <a:pPr algn="ctr"/>
                      <a:endParaRPr lang="nl-NL" b="1">
                        <a:solidFill>
                          <a:srgbClr val="FF0000"/>
                        </a:solidFill>
                      </a:endParaRPr>
                    </a:p>
                  </a:txBody>
                  <a:tcPr/>
                </a:tc>
                <a:tc>
                  <a:txBody>
                    <a:bodyPr/>
                    <a:lstStyle/>
                    <a:p>
                      <a:pPr algn="ctr"/>
                      <a:r>
                        <a:rPr lang="nl-NL" b="1" dirty="0">
                          <a:solidFill>
                            <a:srgbClr val="FF0000"/>
                          </a:solidFill>
                        </a:rPr>
                        <a:t>5</a:t>
                      </a:r>
                    </a:p>
                  </a:txBody>
                  <a:tcPr>
                    <a:solidFill>
                      <a:schemeClr val="accent6">
                        <a:lumMod val="40000"/>
                        <a:lumOff val="60000"/>
                      </a:schemeClr>
                    </a:solidFill>
                  </a:tcPr>
                </a:tc>
                <a:extLst>
                  <a:ext uri="{0D108BD9-81ED-4DB2-BD59-A6C34878D82A}">
                    <a16:rowId xmlns:a16="http://schemas.microsoft.com/office/drawing/2014/main" val="2297467220"/>
                  </a:ext>
                </a:extLst>
              </a:tr>
              <a:tr h="370840">
                <a:tc>
                  <a:txBody>
                    <a:bodyPr/>
                    <a:lstStyle/>
                    <a:p>
                      <a:r>
                        <a:rPr lang="nl-NL"/>
                        <a:t>Ans</a:t>
                      </a:r>
                    </a:p>
                  </a:txBody>
                  <a:tcPr/>
                </a:tc>
                <a:tc>
                  <a:txBody>
                    <a:bodyPr/>
                    <a:lstStyle/>
                    <a:p>
                      <a:r>
                        <a:rPr lang="nl-NL"/>
                        <a:t>Vleuten</a:t>
                      </a:r>
                    </a:p>
                  </a:txBody>
                  <a:tcPr/>
                </a:tc>
                <a:tc>
                  <a:txBody>
                    <a:bodyPr/>
                    <a:lstStyle/>
                    <a:p>
                      <a:pPr algn="ctr"/>
                      <a:r>
                        <a:rPr lang="nl-NL"/>
                        <a:t>V</a:t>
                      </a:r>
                    </a:p>
                  </a:txBody>
                  <a:tcPr/>
                </a:tc>
                <a:tc>
                  <a:txBody>
                    <a:bodyPr/>
                    <a:lstStyle/>
                    <a:p>
                      <a:pPr algn="ctr"/>
                      <a:endParaRPr lang="nl-NL" b="1">
                        <a:solidFill>
                          <a:srgbClr val="FF0000"/>
                        </a:solidFill>
                      </a:endParaRPr>
                    </a:p>
                  </a:txBody>
                  <a:tcPr/>
                </a:tc>
                <a:tc>
                  <a:txBody>
                    <a:bodyPr/>
                    <a:lstStyle/>
                    <a:p>
                      <a:pPr algn="ctr"/>
                      <a:r>
                        <a:rPr lang="nl-NL" b="1">
                          <a:solidFill>
                            <a:srgbClr val="FF0000"/>
                          </a:solidFill>
                        </a:rPr>
                        <a:t>X</a:t>
                      </a:r>
                    </a:p>
                  </a:txBody>
                  <a:tcPr/>
                </a:tc>
                <a:tc>
                  <a:txBody>
                    <a:bodyPr/>
                    <a:lstStyle/>
                    <a:p>
                      <a:pPr algn="ctr"/>
                      <a:r>
                        <a:rPr lang="nl-NL" b="1" dirty="0">
                          <a:solidFill>
                            <a:srgbClr val="FF0000"/>
                          </a:solidFill>
                        </a:rPr>
                        <a:t>6</a:t>
                      </a:r>
                    </a:p>
                  </a:txBody>
                  <a:tcPr>
                    <a:solidFill>
                      <a:schemeClr val="accent6">
                        <a:lumMod val="40000"/>
                        <a:lumOff val="60000"/>
                      </a:schemeClr>
                    </a:solidFill>
                  </a:tcPr>
                </a:tc>
                <a:extLst>
                  <a:ext uri="{0D108BD9-81ED-4DB2-BD59-A6C34878D82A}">
                    <a16:rowId xmlns:a16="http://schemas.microsoft.com/office/drawing/2014/main" val="2613092856"/>
                  </a:ext>
                </a:extLst>
              </a:tr>
              <a:tr h="370840">
                <a:tc>
                  <a:txBody>
                    <a:bodyPr/>
                    <a:lstStyle/>
                    <a:p>
                      <a:r>
                        <a:rPr lang="nl-NL"/>
                        <a:t>Truus</a:t>
                      </a:r>
                    </a:p>
                  </a:txBody>
                  <a:tcPr/>
                </a:tc>
                <a:tc>
                  <a:txBody>
                    <a:bodyPr/>
                    <a:lstStyle/>
                    <a:p>
                      <a:r>
                        <a:rPr lang="nl-NL"/>
                        <a:t>Maarssen</a:t>
                      </a:r>
                    </a:p>
                  </a:txBody>
                  <a:tcPr/>
                </a:tc>
                <a:tc>
                  <a:txBody>
                    <a:bodyPr/>
                    <a:lstStyle/>
                    <a:p>
                      <a:pPr algn="ctr"/>
                      <a:r>
                        <a:rPr lang="nl-NL"/>
                        <a:t>V</a:t>
                      </a:r>
                    </a:p>
                  </a:txBody>
                  <a:tcPr/>
                </a:tc>
                <a:tc>
                  <a:txBody>
                    <a:bodyPr/>
                    <a:lstStyle/>
                    <a:p>
                      <a:pPr algn="ctr"/>
                      <a:endParaRPr lang="nl-NL" b="1">
                        <a:solidFill>
                          <a:srgbClr val="FF0000"/>
                        </a:solidFill>
                      </a:endParaRPr>
                    </a:p>
                  </a:txBody>
                  <a:tcPr/>
                </a:tc>
                <a:tc>
                  <a:txBody>
                    <a:bodyPr/>
                    <a:lstStyle/>
                    <a:p>
                      <a:pPr algn="ctr"/>
                      <a:r>
                        <a:rPr lang="nl-NL" b="1">
                          <a:solidFill>
                            <a:srgbClr val="FF0000"/>
                          </a:solidFill>
                        </a:rPr>
                        <a:t>X</a:t>
                      </a:r>
                    </a:p>
                  </a:txBody>
                  <a:tcPr/>
                </a:tc>
                <a:tc>
                  <a:txBody>
                    <a:bodyPr/>
                    <a:lstStyle/>
                    <a:p>
                      <a:pPr algn="ctr"/>
                      <a:r>
                        <a:rPr lang="nl-NL" b="1" dirty="0">
                          <a:solidFill>
                            <a:srgbClr val="FF0000"/>
                          </a:solidFill>
                        </a:rPr>
                        <a:t>7</a:t>
                      </a:r>
                    </a:p>
                  </a:txBody>
                  <a:tcPr>
                    <a:solidFill>
                      <a:schemeClr val="accent6">
                        <a:lumMod val="40000"/>
                        <a:lumOff val="60000"/>
                      </a:schemeClr>
                    </a:solidFill>
                  </a:tcPr>
                </a:tc>
                <a:extLst>
                  <a:ext uri="{0D108BD9-81ED-4DB2-BD59-A6C34878D82A}">
                    <a16:rowId xmlns:a16="http://schemas.microsoft.com/office/drawing/2014/main" val="1487977357"/>
                  </a:ext>
                </a:extLst>
              </a:tr>
              <a:tr h="370840">
                <a:tc>
                  <a:txBody>
                    <a:bodyPr/>
                    <a:lstStyle/>
                    <a:p>
                      <a:r>
                        <a:rPr lang="nl-NL"/>
                        <a:t>Bep</a:t>
                      </a:r>
                    </a:p>
                  </a:txBody>
                  <a:tcPr/>
                </a:tc>
                <a:tc>
                  <a:txBody>
                    <a:bodyPr/>
                    <a:lstStyle/>
                    <a:p>
                      <a:r>
                        <a:rPr lang="nl-NL"/>
                        <a:t>Odijk</a:t>
                      </a:r>
                    </a:p>
                  </a:txBody>
                  <a:tcPr/>
                </a:tc>
                <a:tc>
                  <a:txBody>
                    <a:bodyPr/>
                    <a:lstStyle/>
                    <a:p>
                      <a:pPr algn="ctr"/>
                      <a:r>
                        <a:rPr lang="nl-NL"/>
                        <a:t>V</a:t>
                      </a:r>
                    </a:p>
                  </a:txBody>
                  <a:tcPr/>
                </a:tc>
                <a:tc>
                  <a:txBody>
                    <a:bodyPr/>
                    <a:lstStyle/>
                    <a:p>
                      <a:pPr algn="ctr"/>
                      <a:endParaRPr lang="nl-NL" b="1">
                        <a:solidFill>
                          <a:srgbClr val="FF0000"/>
                        </a:solidFill>
                      </a:endParaRPr>
                    </a:p>
                  </a:txBody>
                  <a:tcPr/>
                </a:tc>
                <a:tc>
                  <a:txBody>
                    <a:bodyPr/>
                    <a:lstStyle/>
                    <a:p>
                      <a:pPr algn="ctr"/>
                      <a:r>
                        <a:rPr lang="nl-NL" b="1">
                          <a:solidFill>
                            <a:srgbClr val="FF0000"/>
                          </a:solidFill>
                        </a:rPr>
                        <a:t>X</a:t>
                      </a:r>
                    </a:p>
                  </a:txBody>
                  <a:tcPr/>
                </a:tc>
                <a:tc>
                  <a:txBody>
                    <a:bodyPr/>
                    <a:lstStyle/>
                    <a:p>
                      <a:pPr algn="ctr"/>
                      <a:r>
                        <a:rPr lang="nl-NL" b="1" dirty="0">
                          <a:solidFill>
                            <a:srgbClr val="FF0000"/>
                          </a:solidFill>
                        </a:rPr>
                        <a:t>8</a:t>
                      </a:r>
                    </a:p>
                  </a:txBody>
                  <a:tcPr>
                    <a:solidFill>
                      <a:schemeClr val="accent6">
                        <a:lumMod val="40000"/>
                        <a:lumOff val="60000"/>
                      </a:schemeClr>
                    </a:solidFill>
                  </a:tcPr>
                </a:tc>
                <a:extLst>
                  <a:ext uri="{0D108BD9-81ED-4DB2-BD59-A6C34878D82A}">
                    <a16:rowId xmlns:a16="http://schemas.microsoft.com/office/drawing/2014/main" val="3014444494"/>
                  </a:ext>
                </a:extLst>
              </a:tr>
              <a:tr h="370840">
                <a:tc>
                  <a:txBody>
                    <a:bodyPr/>
                    <a:lstStyle/>
                    <a:p>
                      <a:r>
                        <a:rPr lang="nl-NL"/>
                        <a:t>Tinie</a:t>
                      </a:r>
                    </a:p>
                  </a:txBody>
                  <a:tcPr/>
                </a:tc>
                <a:tc>
                  <a:txBody>
                    <a:bodyPr/>
                    <a:lstStyle/>
                    <a:p>
                      <a:r>
                        <a:rPr lang="nl-NL"/>
                        <a:t>Utrecht</a:t>
                      </a:r>
                    </a:p>
                  </a:txBody>
                  <a:tcPr/>
                </a:tc>
                <a:tc>
                  <a:txBody>
                    <a:bodyPr/>
                    <a:lstStyle/>
                    <a:p>
                      <a:pPr algn="ctr"/>
                      <a:r>
                        <a:rPr lang="nl-NL"/>
                        <a:t>V</a:t>
                      </a:r>
                    </a:p>
                  </a:txBody>
                  <a:tcPr/>
                </a:tc>
                <a:tc>
                  <a:txBody>
                    <a:bodyPr/>
                    <a:lstStyle/>
                    <a:p>
                      <a:pPr algn="ctr"/>
                      <a:r>
                        <a:rPr lang="nl-NL" b="1">
                          <a:solidFill>
                            <a:srgbClr val="FF0000"/>
                          </a:solidFill>
                        </a:rPr>
                        <a:t>X</a:t>
                      </a:r>
                    </a:p>
                  </a:txBody>
                  <a:tcPr/>
                </a:tc>
                <a:tc>
                  <a:txBody>
                    <a:bodyPr/>
                    <a:lstStyle/>
                    <a:p>
                      <a:pPr algn="ctr"/>
                      <a:r>
                        <a:rPr lang="nl-NL" b="1">
                          <a:solidFill>
                            <a:srgbClr val="FF0000"/>
                          </a:solidFill>
                        </a:rPr>
                        <a:t>X</a:t>
                      </a:r>
                    </a:p>
                  </a:txBody>
                  <a:tcPr/>
                </a:tc>
                <a:tc>
                  <a:txBody>
                    <a:bodyPr/>
                    <a:lstStyle/>
                    <a:p>
                      <a:pPr algn="ctr"/>
                      <a:r>
                        <a:rPr lang="nl-NL" b="1" dirty="0">
                          <a:solidFill>
                            <a:srgbClr val="FF0000"/>
                          </a:solidFill>
                        </a:rPr>
                        <a:t>9</a:t>
                      </a:r>
                    </a:p>
                  </a:txBody>
                  <a:tcPr>
                    <a:solidFill>
                      <a:schemeClr val="accent6">
                        <a:lumMod val="40000"/>
                        <a:lumOff val="60000"/>
                      </a:schemeClr>
                    </a:solidFill>
                  </a:tcPr>
                </a:tc>
                <a:extLst>
                  <a:ext uri="{0D108BD9-81ED-4DB2-BD59-A6C34878D82A}">
                    <a16:rowId xmlns:a16="http://schemas.microsoft.com/office/drawing/2014/main" val="3665654165"/>
                  </a:ext>
                </a:extLst>
              </a:tr>
            </a:tbl>
          </a:graphicData>
        </a:graphic>
      </p:graphicFrame>
      <p:sp>
        <p:nvSpPr>
          <p:cNvPr id="8" name="Tekstballon: rechthoek met afgeronde hoeken 7">
            <a:extLst>
              <a:ext uri="{FF2B5EF4-FFF2-40B4-BE49-F238E27FC236}">
                <a16:creationId xmlns:a16="http://schemas.microsoft.com/office/drawing/2014/main" id="{64E71531-E0D1-4604-9649-8821F13BE532}"/>
              </a:ext>
            </a:extLst>
          </p:cNvPr>
          <p:cNvSpPr/>
          <p:nvPr/>
        </p:nvSpPr>
        <p:spPr>
          <a:xfrm>
            <a:off x="8195592" y="196280"/>
            <a:ext cx="3373821" cy="1008993"/>
          </a:xfrm>
          <a:prstGeom prst="wedgeRoundRectCallout">
            <a:avLst>
              <a:gd name="adj1" fmla="val -175699"/>
              <a:gd name="adj2" fmla="val 11077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A: Plaats = Utrecht</a:t>
            </a:r>
          </a:p>
          <a:p>
            <a:pPr algn="ctr"/>
            <a:r>
              <a:rPr lang="nl-NL"/>
              <a:t>B </a:t>
            </a:r>
            <a:r>
              <a:rPr lang="nl-NL" err="1"/>
              <a:t>Sexe</a:t>
            </a:r>
            <a:r>
              <a:rPr lang="nl-NL"/>
              <a:t> = V</a:t>
            </a:r>
          </a:p>
        </p:txBody>
      </p:sp>
      <p:sp>
        <p:nvSpPr>
          <p:cNvPr id="2" name="Tekstballon: rechthoek met afgeronde hoeken 1">
            <a:extLst>
              <a:ext uri="{FF2B5EF4-FFF2-40B4-BE49-F238E27FC236}">
                <a16:creationId xmlns:a16="http://schemas.microsoft.com/office/drawing/2014/main" id="{64DC450E-B335-43C6-8D79-8C9EE586311B}"/>
              </a:ext>
            </a:extLst>
          </p:cNvPr>
          <p:cNvSpPr/>
          <p:nvPr/>
        </p:nvSpPr>
        <p:spPr>
          <a:xfrm>
            <a:off x="7660639" y="5267007"/>
            <a:ext cx="3807173" cy="1342390"/>
          </a:xfrm>
          <a:prstGeom prst="wedgeRoundRectCallout">
            <a:avLst>
              <a:gd name="adj1" fmla="val 25667"/>
              <a:gd name="adj2" fmla="val -76289"/>
              <a:gd name="adj3" fmla="val 16667"/>
            </a:avLst>
          </a:prstGeom>
          <a:solidFill>
            <a:schemeClr val="accent6">
              <a:lumMod val="20000"/>
              <a:lumOff val="80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Extra opgave, </a:t>
            </a:r>
          </a:p>
          <a:p>
            <a:pPr algn="ctr"/>
            <a:r>
              <a:rPr lang="nl-NL" dirty="0">
                <a:solidFill>
                  <a:schemeClr val="tx1"/>
                </a:solidFill>
              </a:rPr>
              <a:t>A And </a:t>
            </a:r>
            <a:r>
              <a:rPr lang="nl-NL" dirty="0" err="1">
                <a:solidFill>
                  <a:schemeClr val="tx1"/>
                </a:solidFill>
              </a:rPr>
              <a:t>Not</a:t>
            </a:r>
            <a:r>
              <a:rPr lang="nl-NL" dirty="0">
                <a:solidFill>
                  <a:schemeClr val="tx1"/>
                </a:solidFill>
              </a:rPr>
              <a:t> B</a:t>
            </a:r>
          </a:p>
        </p:txBody>
      </p:sp>
      <p:sp>
        <p:nvSpPr>
          <p:cNvPr id="3" name="Tekstballon: rechthoek met afgeronde hoeken 2">
            <a:extLst>
              <a:ext uri="{FF2B5EF4-FFF2-40B4-BE49-F238E27FC236}">
                <a16:creationId xmlns:a16="http://schemas.microsoft.com/office/drawing/2014/main" id="{B649823B-A70B-CA5C-248D-83308F4B8030}"/>
              </a:ext>
            </a:extLst>
          </p:cNvPr>
          <p:cNvSpPr/>
          <p:nvPr/>
        </p:nvSpPr>
        <p:spPr>
          <a:xfrm>
            <a:off x="2793466" y="5267007"/>
            <a:ext cx="4572000" cy="1342390"/>
          </a:xfrm>
          <a:prstGeom prst="wedgeRoundRectCallout">
            <a:avLst>
              <a:gd name="adj1" fmla="val 105985"/>
              <a:gd name="adj2" fmla="val -278895"/>
              <a:gd name="adj3" fmla="val 16667"/>
            </a:avLst>
          </a:prstGeom>
          <a:solidFill>
            <a:schemeClr val="accent6">
              <a:lumMod val="20000"/>
              <a:lumOff val="80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Opgave: </a:t>
            </a:r>
          </a:p>
          <a:p>
            <a:pPr algn="ctr"/>
            <a:r>
              <a:rPr lang="nl-NL" dirty="0">
                <a:solidFill>
                  <a:schemeClr val="tx1"/>
                </a:solidFill>
              </a:rPr>
              <a:t>B And </a:t>
            </a:r>
            <a:r>
              <a:rPr lang="nl-NL" dirty="0" err="1">
                <a:solidFill>
                  <a:schemeClr val="tx1"/>
                </a:solidFill>
              </a:rPr>
              <a:t>Not</a:t>
            </a:r>
            <a:r>
              <a:rPr lang="nl-NL" dirty="0">
                <a:solidFill>
                  <a:schemeClr val="tx1"/>
                </a:solidFill>
              </a:rPr>
              <a:t> A</a:t>
            </a:r>
          </a:p>
        </p:txBody>
      </p:sp>
    </p:spTree>
    <p:extLst>
      <p:ext uri="{BB962C8B-B14F-4D97-AF65-F5344CB8AC3E}">
        <p14:creationId xmlns:p14="http://schemas.microsoft.com/office/powerpoint/2010/main" val="396919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B6B0E4-65B9-C3FB-8670-C646AA08C91C}"/>
              </a:ext>
            </a:extLst>
          </p:cNvPr>
          <p:cNvSpPr>
            <a:spLocks noGrp="1"/>
          </p:cNvSpPr>
          <p:nvPr>
            <p:ph type="title"/>
          </p:nvPr>
        </p:nvSpPr>
        <p:spPr>
          <a:solidFill>
            <a:schemeClr val="bg1">
              <a:lumMod val="85000"/>
            </a:schemeClr>
          </a:solidFill>
        </p:spPr>
        <p:txBody>
          <a:bodyPr>
            <a:normAutofit/>
          </a:bodyPr>
          <a:lstStyle/>
          <a:p>
            <a:r>
              <a:rPr lang="nl-NL" sz="4000" dirty="0"/>
              <a:t>Alberto Opgave Select </a:t>
            </a:r>
            <a:r>
              <a:rPr lang="nl-NL" sz="4000" dirty="0" err="1"/>
              <a:t>booleans</a:t>
            </a:r>
            <a:r>
              <a:rPr lang="nl-NL" sz="4000" dirty="0"/>
              <a:t> (5.08 en 5.09)</a:t>
            </a:r>
          </a:p>
        </p:txBody>
      </p:sp>
      <p:sp>
        <p:nvSpPr>
          <p:cNvPr id="3" name="Tijdelijke aanduiding voor inhoud 2">
            <a:extLst>
              <a:ext uri="{FF2B5EF4-FFF2-40B4-BE49-F238E27FC236}">
                <a16:creationId xmlns:a16="http://schemas.microsoft.com/office/drawing/2014/main" id="{50406A43-B2EE-C945-A5F2-7A540C9E0ADD}"/>
              </a:ext>
            </a:extLst>
          </p:cNvPr>
          <p:cNvSpPr>
            <a:spLocks noGrp="1"/>
          </p:cNvSpPr>
          <p:nvPr>
            <p:ph idx="1"/>
          </p:nvPr>
        </p:nvSpPr>
        <p:spPr>
          <a:solidFill>
            <a:schemeClr val="bg1">
              <a:lumMod val="85000"/>
            </a:schemeClr>
          </a:solidFill>
        </p:spPr>
        <p:txBody>
          <a:bodyPr/>
          <a:lstStyle/>
          <a:p>
            <a:pPr marL="0" indent="0">
              <a:buNone/>
            </a:pPr>
            <a:r>
              <a:rPr lang="nl-NL" dirty="0"/>
              <a:t>Er is bezorger ziek geworden en iedereen in Vianen is afwezig. Dus moet er snel een lijst gemaakt worden van bezorgers van andere vestigingen die momenteel niet in Vianen werken en de beschikking hebben over een auto. Het contract moet actief zijn natuurlijk.  </a:t>
            </a:r>
          </a:p>
          <a:p>
            <a:pPr marL="0" indent="0">
              <a:buNone/>
            </a:pPr>
            <a:endParaRPr lang="nl-NL" dirty="0"/>
          </a:p>
          <a:p>
            <a:pPr marL="0" indent="0">
              <a:buNone/>
            </a:pPr>
            <a:r>
              <a:rPr lang="nl-NL" i="1" dirty="0"/>
              <a:t>Extra</a:t>
            </a:r>
          </a:p>
          <a:p>
            <a:pPr marL="0" indent="0">
              <a:buNone/>
            </a:pPr>
            <a:r>
              <a:rPr lang="nl-NL" i="1" dirty="0"/>
              <a:t>Alberto wil een overzicht van de verkoopaantallen, per productcategorie maar dan een indeling in weekend en week. Daarnaast wil hij voor de temperatuur een categorie in koud &lt; 0, normaal &gt;=0 en &lt;20 en warm bij &gt;= 20</a:t>
            </a:r>
          </a:p>
          <a:p>
            <a:endParaRPr lang="nl-NL" dirty="0"/>
          </a:p>
        </p:txBody>
      </p:sp>
      <p:sp>
        <p:nvSpPr>
          <p:cNvPr id="4" name="Tijdelijke aanduiding voor dianummer 3">
            <a:extLst>
              <a:ext uri="{FF2B5EF4-FFF2-40B4-BE49-F238E27FC236}">
                <a16:creationId xmlns:a16="http://schemas.microsoft.com/office/drawing/2014/main" id="{32FF4969-A538-DDA1-3572-229FE141802A}"/>
              </a:ext>
            </a:extLst>
          </p:cNvPr>
          <p:cNvSpPr>
            <a:spLocks noGrp="1"/>
          </p:cNvSpPr>
          <p:nvPr>
            <p:ph type="sldNum" sz="quarter" idx="12"/>
          </p:nvPr>
        </p:nvSpPr>
        <p:spPr/>
        <p:txBody>
          <a:bodyPr/>
          <a:lstStyle/>
          <a:p>
            <a:fld id="{FAC382EA-AAF4-41C6-A973-BB212F3D1075}" type="slidenum">
              <a:rPr lang="nl-NL" smtClean="0"/>
              <a:t>17</a:t>
            </a:fld>
            <a:endParaRPr lang="nl-NL"/>
          </a:p>
        </p:txBody>
      </p:sp>
    </p:spTree>
    <p:extLst>
      <p:ext uri="{BB962C8B-B14F-4D97-AF65-F5344CB8AC3E}">
        <p14:creationId xmlns:p14="http://schemas.microsoft.com/office/powerpoint/2010/main" val="1127176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4DD6B-2696-022A-4D81-744F26BEAC8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C5145F7-13A3-AC4E-6623-AD2D9513AB5E}"/>
              </a:ext>
            </a:extLst>
          </p:cNvPr>
          <p:cNvSpPr>
            <a:spLocks noGrp="1"/>
          </p:cNvSpPr>
          <p:nvPr>
            <p:ph type="title"/>
          </p:nvPr>
        </p:nvSpPr>
        <p:spPr>
          <a:solidFill>
            <a:schemeClr val="accent6">
              <a:lumMod val="20000"/>
              <a:lumOff val="80000"/>
            </a:schemeClr>
          </a:solidFill>
        </p:spPr>
        <p:txBody>
          <a:bodyPr/>
          <a:lstStyle/>
          <a:p>
            <a:r>
              <a:rPr lang="nl-NL" dirty="0"/>
              <a:t>Extra Alberto Opgave Select</a:t>
            </a:r>
          </a:p>
        </p:txBody>
      </p:sp>
      <p:sp>
        <p:nvSpPr>
          <p:cNvPr id="3" name="Tijdelijke aanduiding voor inhoud 2">
            <a:extLst>
              <a:ext uri="{FF2B5EF4-FFF2-40B4-BE49-F238E27FC236}">
                <a16:creationId xmlns:a16="http://schemas.microsoft.com/office/drawing/2014/main" id="{6EDD3967-9E22-2688-80B1-41787643E045}"/>
              </a:ext>
            </a:extLst>
          </p:cNvPr>
          <p:cNvSpPr>
            <a:spLocks noGrp="1"/>
          </p:cNvSpPr>
          <p:nvPr>
            <p:ph idx="1"/>
          </p:nvPr>
        </p:nvSpPr>
        <p:spPr>
          <a:solidFill>
            <a:schemeClr val="accent6">
              <a:lumMod val="20000"/>
              <a:lumOff val="80000"/>
            </a:schemeClr>
          </a:solidFill>
        </p:spPr>
        <p:txBody>
          <a:bodyPr>
            <a:normAutofit/>
          </a:bodyPr>
          <a:lstStyle/>
          <a:p>
            <a:pPr marL="0" indent="0">
              <a:buNone/>
            </a:pPr>
            <a:r>
              <a:rPr lang="nl-NL" dirty="0"/>
              <a:t>Alberto vraagt om een overzicht over resultaat en verkoop. Maak het select statement met </a:t>
            </a:r>
            <a:r>
              <a:rPr lang="nl-NL" dirty="0">
                <a:hlinkClick r:id="rId3"/>
              </a:rPr>
              <a:t>https://cursus.data-docent.nl/VoorbeeldSelfServiceReporting.aspx?code=EBI</a:t>
            </a:r>
            <a:endParaRPr lang="nl-NL" dirty="0"/>
          </a:p>
          <a:p>
            <a:r>
              <a:rPr lang="nl-NL" dirty="0"/>
              <a:t>Alberto wil de kolommen verkoopdatum, verkoopaantal, productcategorie , temperatuur en neerslag zien</a:t>
            </a:r>
          </a:p>
          <a:p>
            <a:r>
              <a:rPr lang="nl-NL" dirty="0"/>
              <a:t>Hij is geïnteresseerd in de periode tussen 01-02-2022 en 04-02-2022</a:t>
            </a:r>
          </a:p>
          <a:p>
            <a:r>
              <a:rPr lang="nl-NL" dirty="0"/>
              <a:t>Kijk naar de effecten van de And en Or parameters</a:t>
            </a:r>
          </a:p>
          <a:p>
            <a:r>
              <a:rPr lang="nl-NL" dirty="0"/>
              <a:t>Sortering op verkoopdatum</a:t>
            </a:r>
          </a:p>
          <a:p>
            <a:pPr marL="0" indent="0">
              <a:buNone/>
            </a:pPr>
            <a:endParaRPr lang="nl-NL" dirty="0"/>
          </a:p>
        </p:txBody>
      </p:sp>
      <p:sp>
        <p:nvSpPr>
          <p:cNvPr id="4" name="Tijdelijke aanduiding voor dianummer 3">
            <a:extLst>
              <a:ext uri="{FF2B5EF4-FFF2-40B4-BE49-F238E27FC236}">
                <a16:creationId xmlns:a16="http://schemas.microsoft.com/office/drawing/2014/main" id="{BFDC5E22-1358-257A-E3C6-84E1CEC26DAB}"/>
              </a:ext>
            </a:extLst>
          </p:cNvPr>
          <p:cNvSpPr>
            <a:spLocks noGrp="1"/>
          </p:cNvSpPr>
          <p:nvPr>
            <p:ph type="sldNum" sz="quarter" idx="12"/>
          </p:nvPr>
        </p:nvSpPr>
        <p:spPr/>
        <p:txBody>
          <a:bodyPr/>
          <a:lstStyle/>
          <a:p>
            <a:fld id="{FAC382EA-AAF4-41C6-A973-BB212F3D1075}" type="slidenum">
              <a:rPr lang="nl-NL" smtClean="0"/>
              <a:t>18</a:t>
            </a:fld>
            <a:endParaRPr lang="nl-NL"/>
          </a:p>
        </p:txBody>
      </p:sp>
    </p:spTree>
    <p:extLst>
      <p:ext uri="{BB962C8B-B14F-4D97-AF65-F5344CB8AC3E}">
        <p14:creationId xmlns:p14="http://schemas.microsoft.com/office/powerpoint/2010/main" val="785208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116B9-9C6D-75D3-4133-E5BC326365B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E9CFEBE-F0E4-8D77-D409-C892706B8321}"/>
              </a:ext>
            </a:extLst>
          </p:cNvPr>
          <p:cNvSpPr>
            <a:spLocks noGrp="1"/>
          </p:cNvSpPr>
          <p:nvPr>
            <p:ph type="title"/>
          </p:nvPr>
        </p:nvSpPr>
        <p:spPr>
          <a:solidFill>
            <a:schemeClr val="accent6">
              <a:lumMod val="20000"/>
              <a:lumOff val="80000"/>
            </a:schemeClr>
          </a:solidFill>
        </p:spPr>
        <p:txBody>
          <a:bodyPr/>
          <a:lstStyle/>
          <a:p>
            <a:r>
              <a:rPr lang="nl-NL" dirty="0"/>
              <a:t>Alberto Opgave Select berekenen (6.07)</a:t>
            </a:r>
          </a:p>
        </p:txBody>
      </p:sp>
      <p:sp>
        <p:nvSpPr>
          <p:cNvPr id="3" name="Tijdelijke aanduiding voor inhoud 2">
            <a:extLst>
              <a:ext uri="{FF2B5EF4-FFF2-40B4-BE49-F238E27FC236}">
                <a16:creationId xmlns:a16="http://schemas.microsoft.com/office/drawing/2014/main" id="{BC95C063-B81F-DDE9-E614-1FD2CAD63F64}"/>
              </a:ext>
            </a:extLst>
          </p:cNvPr>
          <p:cNvSpPr>
            <a:spLocks noGrp="1"/>
          </p:cNvSpPr>
          <p:nvPr>
            <p:ph idx="1"/>
          </p:nvPr>
        </p:nvSpPr>
        <p:spPr>
          <a:solidFill>
            <a:schemeClr val="accent6">
              <a:lumMod val="20000"/>
              <a:lumOff val="80000"/>
            </a:schemeClr>
          </a:solidFill>
        </p:spPr>
        <p:txBody>
          <a:bodyPr/>
          <a:lstStyle/>
          <a:p>
            <a:pPr marL="0" indent="0">
              <a:buNone/>
            </a:pPr>
            <a:r>
              <a:rPr lang="nl-NL" dirty="0"/>
              <a:t>Alberto wil graag een overzicht van de totale omzet van de verkoopbedragen. Daarvoor wil hij graag een indeling in product categorie maak gebruik van de dataset verkoop dashboard</a:t>
            </a:r>
          </a:p>
          <a:p>
            <a:pPr marL="0" indent="0">
              <a:buNone/>
            </a:pPr>
            <a:r>
              <a:rPr lang="nl-NL" dirty="0"/>
              <a:t>Gebruik deze pagina </a:t>
            </a:r>
            <a:r>
              <a:rPr lang="nl-NL" dirty="0">
                <a:hlinkClick r:id="rId3"/>
              </a:rPr>
              <a:t>https://cursus.data-docent.nl/VoorbeeldSelfServiceDashBoard.aspx?code=EBI</a:t>
            </a:r>
            <a:endParaRPr lang="nl-NL" dirty="0"/>
          </a:p>
          <a:p>
            <a:pPr marL="0" indent="0">
              <a:buNone/>
            </a:pPr>
            <a:endParaRPr lang="nl-NL" dirty="0"/>
          </a:p>
          <a:p>
            <a:pPr marL="0" indent="0">
              <a:buNone/>
            </a:pPr>
            <a:r>
              <a:rPr lang="nl-NL" i="1" dirty="0"/>
              <a:t>Extra filter op de maand januari</a:t>
            </a:r>
          </a:p>
          <a:p>
            <a:pPr marL="0" indent="0">
              <a:buNone/>
            </a:pPr>
            <a:endParaRPr lang="nl-NL" dirty="0"/>
          </a:p>
          <a:p>
            <a:pPr marL="0" indent="0">
              <a:buNone/>
            </a:pPr>
            <a:endParaRPr lang="nl-NL" dirty="0"/>
          </a:p>
          <a:p>
            <a:pPr marL="0" indent="0">
              <a:buNone/>
            </a:pPr>
            <a:endParaRPr lang="nl-NL" dirty="0"/>
          </a:p>
          <a:p>
            <a:pPr marL="0" indent="0">
              <a:buNone/>
            </a:pPr>
            <a:endParaRPr lang="nl-NL" dirty="0"/>
          </a:p>
        </p:txBody>
      </p:sp>
      <p:sp>
        <p:nvSpPr>
          <p:cNvPr id="4" name="Tijdelijke aanduiding voor dianummer 3">
            <a:extLst>
              <a:ext uri="{FF2B5EF4-FFF2-40B4-BE49-F238E27FC236}">
                <a16:creationId xmlns:a16="http://schemas.microsoft.com/office/drawing/2014/main" id="{BAEF4C65-F81A-11A6-B77A-92E6079822D4}"/>
              </a:ext>
            </a:extLst>
          </p:cNvPr>
          <p:cNvSpPr>
            <a:spLocks noGrp="1"/>
          </p:cNvSpPr>
          <p:nvPr>
            <p:ph type="sldNum" sz="quarter" idx="12"/>
          </p:nvPr>
        </p:nvSpPr>
        <p:spPr/>
        <p:txBody>
          <a:bodyPr/>
          <a:lstStyle/>
          <a:p>
            <a:fld id="{FAC382EA-AAF4-41C6-A973-BB212F3D1075}" type="slidenum">
              <a:rPr lang="nl-NL" smtClean="0"/>
              <a:t>19</a:t>
            </a:fld>
            <a:endParaRPr lang="nl-NL"/>
          </a:p>
        </p:txBody>
      </p:sp>
    </p:spTree>
    <p:extLst>
      <p:ext uri="{BB962C8B-B14F-4D97-AF65-F5344CB8AC3E}">
        <p14:creationId xmlns:p14="http://schemas.microsoft.com/office/powerpoint/2010/main" val="1815228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6">
              <a:lumMod val="20000"/>
              <a:lumOff val="80000"/>
            </a:schemeClr>
          </a:solidFill>
        </p:spPr>
        <p:txBody>
          <a:bodyPr/>
          <a:lstStyle/>
          <a:p>
            <a:r>
              <a:rPr lang="nl-NL" dirty="0"/>
              <a:t>Case Alberto’s Italiaans IJs (1)</a:t>
            </a:r>
          </a:p>
        </p:txBody>
      </p:sp>
      <p:sp>
        <p:nvSpPr>
          <p:cNvPr id="3" name="Tijdelijke aanduiding voor inhoud 2"/>
          <p:cNvSpPr>
            <a:spLocks noGrp="1"/>
          </p:cNvSpPr>
          <p:nvPr>
            <p:ph idx="1"/>
          </p:nvPr>
        </p:nvSpPr>
        <p:spPr>
          <a:solidFill>
            <a:schemeClr val="accent6">
              <a:lumMod val="20000"/>
              <a:lumOff val="80000"/>
            </a:schemeClr>
          </a:solidFill>
        </p:spPr>
        <p:txBody>
          <a:bodyPr>
            <a:normAutofit/>
          </a:bodyPr>
          <a:lstStyle/>
          <a:p>
            <a:r>
              <a:rPr lang="nl-NL" dirty="0"/>
              <a:t>Alberto’s is een keten van Italiaanse ijssalons in een aantal plaatsen</a:t>
            </a:r>
          </a:p>
          <a:p>
            <a:r>
              <a:rPr lang="nl-NL" dirty="0"/>
              <a:t>Verkoop van schepijs, ijstaarten en koffieproducten</a:t>
            </a:r>
          </a:p>
          <a:p>
            <a:r>
              <a:rPr lang="nl-NL" dirty="0"/>
              <a:t>Sinds enige tijd is ook thuisbezorgen sterk in opkomst</a:t>
            </a:r>
          </a:p>
          <a:p>
            <a:r>
              <a:rPr lang="nl-NL" dirty="0"/>
              <a:t>Sterk seizoensgebonden (zomer en feestdagen)</a:t>
            </a:r>
          </a:p>
          <a:p>
            <a:r>
              <a:rPr lang="nl-NL" dirty="0"/>
              <a:t>Alberto heeft een maatwerk ERP systeem voor zowel de productie, verkoop en thuisbezorging</a:t>
            </a:r>
          </a:p>
          <a:p>
            <a:r>
              <a:rPr lang="nl-NL" dirty="0"/>
              <a:t>Daarnaast kunnen klanten reviews schrijven over de producten en de bezorging</a:t>
            </a:r>
          </a:p>
          <a:p>
            <a:pPr marL="457200" lvl="1" indent="0">
              <a:buNone/>
            </a:pPr>
            <a:endParaRPr lang="nl-NL" dirty="0"/>
          </a:p>
          <a:p>
            <a:pPr lvl="1"/>
            <a:endParaRPr lang="nl-NL" dirty="0"/>
          </a:p>
        </p:txBody>
      </p:sp>
    </p:spTree>
    <p:extLst>
      <p:ext uri="{BB962C8B-B14F-4D97-AF65-F5344CB8AC3E}">
        <p14:creationId xmlns:p14="http://schemas.microsoft.com/office/powerpoint/2010/main" val="338741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B6B0E4-65B9-C3FB-8670-C646AA08C91C}"/>
              </a:ext>
            </a:extLst>
          </p:cNvPr>
          <p:cNvSpPr>
            <a:spLocks noGrp="1"/>
          </p:cNvSpPr>
          <p:nvPr>
            <p:ph type="title"/>
          </p:nvPr>
        </p:nvSpPr>
        <p:spPr>
          <a:solidFill>
            <a:schemeClr val="bg1">
              <a:lumMod val="85000"/>
            </a:schemeClr>
          </a:solidFill>
        </p:spPr>
        <p:txBody>
          <a:bodyPr>
            <a:normAutofit/>
          </a:bodyPr>
          <a:lstStyle/>
          <a:p>
            <a:r>
              <a:rPr lang="nl-NL" sz="4000" dirty="0"/>
              <a:t>Alberto Opgave Select berekenen (6.08 en 6.09)</a:t>
            </a:r>
          </a:p>
        </p:txBody>
      </p:sp>
      <p:sp>
        <p:nvSpPr>
          <p:cNvPr id="3" name="Tijdelijke aanduiding voor inhoud 2">
            <a:extLst>
              <a:ext uri="{FF2B5EF4-FFF2-40B4-BE49-F238E27FC236}">
                <a16:creationId xmlns:a16="http://schemas.microsoft.com/office/drawing/2014/main" id="{50406A43-B2EE-C945-A5F2-7A540C9E0ADD}"/>
              </a:ext>
            </a:extLst>
          </p:cNvPr>
          <p:cNvSpPr>
            <a:spLocks noGrp="1"/>
          </p:cNvSpPr>
          <p:nvPr>
            <p:ph idx="1"/>
          </p:nvPr>
        </p:nvSpPr>
        <p:spPr>
          <a:solidFill>
            <a:schemeClr val="bg1">
              <a:lumMod val="85000"/>
            </a:schemeClr>
          </a:solidFill>
        </p:spPr>
        <p:txBody>
          <a:bodyPr/>
          <a:lstStyle/>
          <a:p>
            <a:pPr marL="0" indent="0">
              <a:buNone/>
            </a:pPr>
            <a:r>
              <a:rPr lang="nl-NL"/>
              <a:t>Alberto wil graag een overzicht van de totale omzet van de verkoopbedragen. Daarvoor wil hij graag een indeling in product categorie en in de maand van de verkoop</a:t>
            </a:r>
          </a:p>
          <a:p>
            <a:pPr marL="0" indent="0">
              <a:buNone/>
            </a:pPr>
            <a:endParaRPr lang="nl-NL"/>
          </a:p>
          <a:p>
            <a:pPr marL="0" indent="0">
              <a:buNone/>
            </a:pPr>
            <a:r>
              <a:rPr lang="nl-NL" i="1"/>
              <a:t>Extra</a:t>
            </a:r>
          </a:p>
          <a:p>
            <a:pPr marL="0" indent="0">
              <a:buNone/>
            </a:pPr>
            <a:r>
              <a:rPr lang="nl-NL" i="1"/>
              <a:t>Alberto wil graag een overzicht van de totale omzet van de verkoopbedragen. Daarvoor wil hij graag een indeling in weekdag of weekend en in de maand van de verkoop</a:t>
            </a:r>
          </a:p>
          <a:p>
            <a:pPr marL="0" indent="0">
              <a:buNone/>
            </a:pPr>
            <a:endParaRPr lang="nl-NL"/>
          </a:p>
        </p:txBody>
      </p:sp>
      <p:sp>
        <p:nvSpPr>
          <p:cNvPr id="4" name="Tijdelijke aanduiding voor dianummer 3">
            <a:extLst>
              <a:ext uri="{FF2B5EF4-FFF2-40B4-BE49-F238E27FC236}">
                <a16:creationId xmlns:a16="http://schemas.microsoft.com/office/drawing/2014/main" id="{32FF4969-A538-DDA1-3572-229FE141802A}"/>
              </a:ext>
            </a:extLst>
          </p:cNvPr>
          <p:cNvSpPr>
            <a:spLocks noGrp="1"/>
          </p:cNvSpPr>
          <p:nvPr>
            <p:ph type="sldNum" sz="quarter" idx="12"/>
          </p:nvPr>
        </p:nvSpPr>
        <p:spPr/>
        <p:txBody>
          <a:bodyPr/>
          <a:lstStyle/>
          <a:p>
            <a:fld id="{FAC382EA-AAF4-41C6-A973-BB212F3D1075}" type="slidenum">
              <a:rPr lang="nl-NL" smtClean="0"/>
              <a:t>20</a:t>
            </a:fld>
            <a:endParaRPr lang="nl-NL"/>
          </a:p>
        </p:txBody>
      </p:sp>
    </p:spTree>
    <p:extLst>
      <p:ext uri="{BB962C8B-B14F-4D97-AF65-F5344CB8AC3E}">
        <p14:creationId xmlns:p14="http://schemas.microsoft.com/office/powerpoint/2010/main" val="621179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C55D30-D383-AAAA-1E47-EC70BAB982A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AA3B5B4-B797-CBF6-0C05-FEF68EA05CD3}"/>
              </a:ext>
            </a:extLst>
          </p:cNvPr>
          <p:cNvSpPr>
            <a:spLocks noGrp="1"/>
          </p:cNvSpPr>
          <p:nvPr>
            <p:ph type="title"/>
          </p:nvPr>
        </p:nvSpPr>
        <p:spPr>
          <a:solidFill>
            <a:schemeClr val="accent6">
              <a:lumMod val="20000"/>
              <a:lumOff val="80000"/>
            </a:schemeClr>
          </a:solidFill>
        </p:spPr>
        <p:txBody>
          <a:bodyPr/>
          <a:lstStyle/>
          <a:p>
            <a:r>
              <a:rPr lang="nl-NL" dirty="0"/>
              <a:t>Alberto Opgave Dashboarding </a:t>
            </a:r>
            <a:r>
              <a:rPr lang="nl-NL" dirty="0" err="1"/>
              <a:t>obv</a:t>
            </a:r>
            <a:r>
              <a:rPr lang="nl-NL" dirty="0"/>
              <a:t> SQL (7.02)</a:t>
            </a:r>
          </a:p>
        </p:txBody>
      </p:sp>
      <p:sp>
        <p:nvSpPr>
          <p:cNvPr id="3" name="Tijdelijke aanduiding voor inhoud 2">
            <a:extLst>
              <a:ext uri="{FF2B5EF4-FFF2-40B4-BE49-F238E27FC236}">
                <a16:creationId xmlns:a16="http://schemas.microsoft.com/office/drawing/2014/main" id="{65A6C249-4904-716D-8145-A39D0A03D6AE}"/>
              </a:ext>
            </a:extLst>
          </p:cNvPr>
          <p:cNvSpPr>
            <a:spLocks noGrp="1"/>
          </p:cNvSpPr>
          <p:nvPr>
            <p:ph idx="1"/>
          </p:nvPr>
        </p:nvSpPr>
        <p:spPr>
          <a:solidFill>
            <a:schemeClr val="accent6">
              <a:lumMod val="20000"/>
              <a:lumOff val="80000"/>
            </a:schemeClr>
          </a:solidFill>
        </p:spPr>
        <p:txBody>
          <a:bodyPr>
            <a:normAutofit/>
          </a:bodyPr>
          <a:lstStyle/>
          <a:p>
            <a:pPr marL="0" indent="0">
              <a:buNone/>
            </a:pPr>
            <a:r>
              <a:rPr lang="nl-NL" dirty="0"/>
              <a:t>Maak een dashboard voor Alberto van de verkoopaantallen per maand. Maak gebruik van de dataset verkoopdashboard. </a:t>
            </a:r>
          </a:p>
          <a:p>
            <a:pPr marL="0" indent="0">
              <a:buNone/>
            </a:pPr>
            <a:r>
              <a:rPr lang="nl-NL" dirty="0"/>
              <a:t>Kies zelf een relevant grafiek type en geef aan waarom je hiervoor kiest</a:t>
            </a:r>
          </a:p>
          <a:p>
            <a:pPr marL="0" indent="0">
              <a:buNone/>
            </a:pPr>
            <a:r>
              <a:rPr lang="nl-NL" dirty="0"/>
              <a:t>Maak gebruik van </a:t>
            </a:r>
            <a:r>
              <a:rPr lang="nl-NL" dirty="0">
                <a:hlinkClick r:id="rId3"/>
              </a:rPr>
              <a:t>https://cursus.data-docent.nl/VoorbeeldSelfServiceDashboard.aspx?code=EBI</a:t>
            </a:r>
            <a:endParaRPr lang="nl-NL" dirty="0"/>
          </a:p>
          <a:p>
            <a:pPr marL="0" indent="0">
              <a:buNone/>
            </a:pPr>
            <a:endParaRPr lang="nl-NL" dirty="0"/>
          </a:p>
          <a:p>
            <a:pPr marL="0" indent="0">
              <a:buNone/>
            </a:pPr>
            <a:r>
              <a:rPr lang="nl-NL" i="1" dirty="0"/>
              <a:t>Extra: nu per kalenderdatum de verkoopaantallen. Welk visualisatietype dan?</a:t>
            </a:r>
          </a:p>
          <a:p>
            <a:pPr marL="0" indent="0">
              <a:buNone/>
            </a:pPr>
            <a:endParaRPr lang="nl-NL" dirty="0"/>
          </a:p>
        </p:txBody>
      </p:sp>
      <p:sp>
        <p:nvSpPr>
          <p:cNvPr id="4" name="Tijdelijke aanduiding voor dianummer 3">
            <a:extLst>
              <a:ext uri="{FF2B5EF4-FFF2-40B4-BE49-F238E27FC236}">
                <a16:creationId xmlns:a16="http://schemas.microsoft.com/office/drawing/2014/main" id="{3A88C7E2-DE03-D580-2168-65C65B4CA240}"/>
              </a:ext>
            </a:extLst>
          </p:cNvPr>
          <p:cNvSpPr>
            <a:spLocks noGrp="1"/>
          </p:cNvSpPr>
          <p:nvPr>
            <p:ph type="sldNum" sz="quarter" idx="12"/>
          </p:nvPr>
        </p:nvSpPr>
        <p:spPr/>
        <p:txBody>
          <a:bodyPr/>
          <a:lstStyle/>
          <a:p>
            <a:fld id="{FAC382EA-AAF4-41C6-A973-BB212F3D1075}" type="slidenum">
              <a:rPr lang="nl-NL" smtClean="0"/>
              <a:t>21</a:t>
            </a:fld>
            <a:endParaRPr lang="nl-NL"/>
          </a:p>
        </p:txBody>
      </p:sp>
    </p:spTree>
    <p:extLst>
      <p:ext uri="{BB962C8B-B14F-4D97-AF65-F5344CB8AC3E}">
        <p14:creationId xmlns:p14="http://schemas.microsoft.com/office/powerpoint/2010/main" val="3823416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B6B0E4-65B9-C3FB-8670-C646AA08C91C}"/>
              </a:ext>
            </a:extLst>
          </p:cNvPr>
          <p:cNvSpPr>
            <a:spLocks noGrp="1"/>
          </p:cNvSpPr>
          <p:nvPr>
            <p:ph type="title"/>
          </p:nvPr>
        </p:nvSpPr>
        <p:spPr>
          <a:solidFill>
            <a:schemeClr val="bg1">
              <a:lumMod val="85000"/>
            </a:schemeClr>
          </a:solidFill>
        </p:spPr>
        <p:txBody>
          <a:bodyPr/>
          <a:lstStyle/>
          <a:p>
            <a:r>
              <a:rPr lang="nl-NL" dirty="0"/>
              <a:t>Alberto Opgave Dashboarding </a:t>
            </a:r>
            <a:r>
              <a:rPr lang="nl-NL" dirty="0" err="1"/>
              <a:t>obv</a:t>
            </a:r>
            <a:r>
              <a:rPr lang="nl-NL" dirty="0"/>
              <a:t> SQL (7.03)</a:t>
            </a:r>
          </a:p>
        </p:txBody>
      </p:sp>
      <p:sp>
        <p:nvSpPr>
          <p:cNvPr id="3" name="Tijdelijke aanduiding voor inhoud 2">
            <a:extLst>
              <a:ext uri="{FF2B5EF4-FFF2-40B4-BE49-F238E27FC236}">
                <a16:creationId xmlns:a16="http://schemas.microsoft.com/office/drawing/2014/main" id="{50406A43-B2EE-C945-A5F2-7A540C9E0ADD}"/>
              </a:ext>
            </a:extLst>
          </p:cNvPr>
          <p:cNvSpPr>
            <a:spLocks noGrp="1"/>
          </p:cNvSpPr>
          <p:nvPr>
            <p:ph idx="1"/>
          </p:nvPr>
        </p:nvSpPr>
        <p:spPr>
          <a:solidFill>
            <a:schemeClr val="bg1">
              <a:lumMod val="85000"/>
            </a:schemeClr>
          </a:solidFill>
        </p:spPr>
        <p:txBody>
          <a:bodyPr>
            <a:normAutofit fontScale="92500" lnSpcReduction="20000"/>
          </a:bodyPr>
          <a:lstStyle/>
          <a:p>
            <a:r>
              <a:rPr lang="nl-NL" dirty="0"/>
              <a:t>In de vorige opgaven heb je een aantal SQL statements gemaakt. Daar wil je nu een eenvoudig dashboard van maken. </a:t>
            </a:r>
          </a:p>
          <a:p>
            <a:r>
              <a:rPr lang="nl-NL" dirty="0"/>
              <a:t>Ook dat is mogelijk op de cursuswebsite via </a:t>
            </a:r>
            <a:r>
              <a:rPr lang="nl-NL" dirty="0">
                <a:hlinkClick r:id="rId3"/>
              </a:rPr>
              <a:t>https://cursus.data-docent.nl/InteractiefDashBoard.aspx</a:t>
            </a:r>
            <a:r>
              <a:rPr lang="nl-NL" dirty="0"/>
              <a:t>.</a:t>
            </a:r>
          </a:p>
          <a:p>
            <a:r>
              <a:rPr lang="nl-NL" dirty="0"/>
              <a:t>Je moet dan wel rekening houden met de naamgeving (</a:t>
            </a:r>
            <a:r>
              <a:rPr lang="nl-NL" dirty="0" err="1"/>
              <a:t>xas</a:t>
            </a:r>
            <a:r>
              <a:rPr lang="nl-NL" dirty="0"/>
              <a:t> en </a:t>
            </a:r>
            <a:r>
              <a:rPr lang="nl-NL" dirty="0" err="1"/>
              <a:t>yas</a:t>
            </a:r>
            <a:r>
              <a:rPr lang="nl-NL" dirty="0"/>
              <a:t> als alias).</a:t>
            </a:r>
          </a:p>
          <a:p>
            <a:pPr marL="0" indent="0">
              <a:buNone/>
            </a:pPr>
            <a:r>
              <a:rPr lang="en-US" sz="2800" dirty="0">
                <a:solidFill>
                  <a:srgbClr val="A31515"/>
                </a:solidFill>
                <a:latin typeface="Cascadia Mono" panose="020B0609020000020004" pitchFamily="49" charset="0"/>
              </a:rPr>
              <a:t>SELECT </a:t>
            </a:r>
            <a:r>
              <a:rPr lang="en-US" sz="2800" dirty="0" err="1">
                <a:solidFill>
                  <a:srgbClr val="A31515"/>
                </a:solidFill>
                <a:latin typeface="Cascadia Mono" panose="020B0609020000020004" pitchFamily="49" charset="0"/>
              </a:rPr>
              <a:t>maand</a:t>
            </a:r>
            <a:r>
              <a:rPr lang="en-US" sz="2800" dirty="0">
                <a:solidFill>
                  <a:srgbClr val="A31515"/>
                </a:solidFill>
                <a:latin typeface="Cascadia Mono" panose="020B0609020000020004" pitchFamily="49" charset="0"/>
              </a:rPr>
              <a:t> as </a:t>
            </a:r>
            <a:r>
              <a:rPr lang="en-US" sz="2800" b="1" dirty="0" err="1">
                <a:solidFill>
                  <a:srgbClr val="A31515"/>
                </a:solidFill>
                <a:latin typeface="Cascadia Mono" panose="020B0609020000020004" pitchFamily="49" charset="0"/>
              </a:rPr>
              <a:t>xas</a:t>
            </a:r>
            <a:endParaRPr lang="en-US" sz="2800" b="1" dirty="0">
              <a:solidFill>
                <a:srgbClr val="A31515"/>
              </a:solidFill>
              <a:latin typeface="Cascadia Mono" panose="020B0609020000020004" pitchFamily="49" charset="0"/>
            </a:endParaRPr>
          </a:p>
          <a:p>
            <a:pPr marL="0" indent="0">
              <a:buNone/>
            </a:pPr>
            <a:r>
              <a:rPr lang="en-US" sz="2800" dirty="0">
                <a:solidFill>
                  <a:srgbClr val="A31515"/>
                </a:solidFill>
                <a:latin typeface="Cascadia Mono" panose="020B0609020000020004" pitchFamily="49" charset="0"/>
              </a:rPr>
              <a:t>, sum(</a:t>
            </a:r>
            <a:r>
              <a:rPr lang="en-US" sz="2800" dirty="0" err="1">
                <a:solidFill>
                  <a:srgbClr val="A31515"/>
                </a:solidFill>
                <a:latin typeface="Cascadia Mono" panose="020B0609020000020004" pitchFamily="49" charset="0"/>
              </a:rPr>
              <a:t>verkoopaantal</a:t>
            </a:r>
            <a:r>
              <a:rPr lang="en-US" sz="2800" dirty="0">
                <a:solidFill>
                  <a:srgbClr val="A31515"/>
                </a:solidFill>
                <a:latin typeface="Cascadia Mono" panose="020B0609020000020004" pitchFamily="49" charset="0"/>
              </a:rPr>
              <a:t>) as </a:t>
            </a:r>
            <a:r>
              <a:rPr lang="en-US" sz="2800" b="1" dirty="0" err="1">
                <a:solidFill>
                  <a:srgbClr val="A31515"/>
                </a:solidFill>
                <a:latin typeface="Cascadia Mono" panose="020B0609020000020004" pitchFamily="49" charset="0"/>
              </a:rPr>
              <a:t>yas</a:t>
            </a:r>
            <a:r>
              <a:rPr lang="en-US" sz="2800" dirty="0">
                <a:solidFill>
                  <a:srgbClr val="A31515"/>
                </a:solidFill>
                <a:latin typeface="Cascadia Mono" panose="020B0609020000020004" pitchFamily="49" charset="0"/>
              </a:rPr>
              <a:t> </a:t>
            </a:r>
          </a:p>
          <a:p>
            <a:pPr marL="0" indent="0">
              <a:buNone/>
            </a:pPr>
            <a:r>
              <a:rPr lang="en-US" sz="2800" dirty="0">
                <a:solidFill>
                  <a:srgbClr val="A31515"/>
                </a:solidFill>
                <a:latin typeface="Cascadia Mono" panose="020B0609020000020004" pitchFamily="49" charset="0"/>
              </a:rPr>
              <a:t>FROM </a:t>
            </a:r>
            <a:r>
              <a:rPr lang="en-US" sz="2800" dirty="0" err="1">
                <a:solidFill>
                  <a:srgbClr val="A31515"/>
                </a:solidFill>
                <a:latin typeface="Cascadia Mono" panose="020B0609020000020004" pitchFamily="49" charset="0"/>
              </a:rPr>
              <a:t>verkoopdashboard</a:t>
            </a:r>
            <a:r>
              <a:rPr lang="en-US" sz="2800" dirty="0">
                <a:solidFill>
                  <a:srgbClr val="A31515"/>
                </a:solidFill>
                <a:latin typeface="Cascadia Mono" panose="020B0609020000020004" pitchFamily="49" charset="0"/>
              </a:rPr>
              <a:t> </a:t>
            </a:r>
          </a:p>
          <a:p>
            <a:pPr marL="0" indent="0">
              <a:buNone/>
            </a:pPr>
            <a:r>
              <a:rPr lang="en-US" sz="2800" dirty="0">
                <a:solidFill>
                  <a:srgbClr val="A31515"/>
                </a:solidFill>
                <a:latin typeface="Cascadia Mono" panose="020B0609020000020004" pitchFamily="49" charset="0"/>
              </a:rPr>
              <a:t>GROUP BY </a:t>
            </a:r>
            <a:r>
              <a:rPr lang="en-US" sz="2800" dirty="0" err="1">
                <a:solidFill>
                  <a:srgbClr val="A31515"/>
                </a:solidFill>
                <a:latin typeface="Cascadia Mono" panose="020B0609020000020004" pitchFamily="49" charset="0"/>
              </a:rPr>
              <a:t>maand</a:t>
            </a:r>
            <a:r>
              <a:rPr lang="en-US" sz="2800" dirty="0">
                <a:solidFill>
                  <a:srgbClr val="A31515"/>
                </a:solidFill>
                <a:latin typeface="Cascadia Mono" panose="020B0609020000020004" pitchFamily="49" charset="0"/>
              </a:rPr>
              <a:t> </a:t>
            </a:r>
          </a:p>
          <a:p>
            <a:r>
              <a:rPr lang="nl-NL" dirty="0"/>
              <a:t>Presenteer je vorige twee statements voor een grafiek, kies zelf een relevant grafiek type</a:t>
            </a:r>
          </a:p>
          <a:p>
            <a:pPr marL="0" indent="0">
              <a:buNone/>
            </a:pPr>
            <a:endParaRPr lang="nl-NL" dirty="0"/>
          </a:p>
        </p:txBody>
      </p:sp>
      <p:sp>
        <p:nvSpPr>
          <p:cNvPr id="4" name="Tijdelijke aanduiding voor dianummer 3">
            <a:extLst>
              <a:ext uri="{FF2B5EF4-FFF2-40B4-BE49-F238E27FC236}">
                <a16:creationId xmlns:a16="http://schemas.microsoft.com/office/drawing/2014/main" id="{32FF4969-A538-DDA1-3572-229FE141802A}"/>
              </a:ext>
            </a:extLst>
          </p:cNvPr>
          <p:cNvSpPr>
            <a:spLocks noGrp="1"/>
          </p:cNvSpPr>
          <p:nvPr>
            <p:ph type="sldNum" sz="quarter" idx="12"/>
          </p:nvPr>
        </p:nvSpPr>
        <p:spPr/>
        <p:txBody>
          <a:bodyPr/>
          <a:lstStyle/>
          <a:p>
            <a:fld id="{FAC382EA-AAF4-41C6-A973-BB212F3D1075}" type="slidenum">
              <a:rPr lang="nl-NL" smtClean="0"/>
              <a:t>22</a:t>
            </a:fld>
            <a:endParaRPr lang="nl-NL"/>
          </a:p>
        </p:txBody>
      </p:sp>
    </p:spTree>
    <p:extLst>
      <p:ext uri="{BB962C8B-B14F-4D97-AF65-F5344CB8AC3E}">
        <p14:creationId xmlns:p14="http://schemas.microsoft.com/office/powerpoint/2010/main" val="178363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B6B0E4-65B9-C3FB-8670-C646AA08C91C}"/>
              </a:ext>
            </a:extLst>
          </p:cNvPr>
          <p:cNvSpPr>
            <a:spLocks noGrp="1"/>
          </p:cNvSpPr>
          <p:nvPr>
            <p:ph type="title"/>
          </p:nvPr>
        </p:nvSpPr>
        <p:spPr>
          <a:solidFill>
            <a:schemeClr val="bg1">
              <a:lumMod val="85000"/>
            </a:schemeClr>
          </a:solidFill>
        </p:spPr>
        <p:txBody>
          <a:bodyPr/>
          <a:lstStyle/>
          <a:p>
            <a:r>
              <a:rPr lang="nl-NL" b="1"/>
              <a:t>Extra</a:t>
            </a:r>
            <a:r>
              <a:rPr lang="nl-NL"/>
              <a:t> Alberto Opgave </a:t>
            </a:r>
            <a:r>
              <a:rPr lang="nl-NL" err="1"/>
              <a:t>PowerBI</a:t>
            </a:r>
            <a:endParaRPr lang="nl-NL"/>
          </a:p>
        </p:txBody>
      </p:sp>
      <p:sp>
        <p:nvSpPr>
          <p:cNvPr id="3" name="Tijdelijke aanduiding voor inhoud 2">
            <a:extLst>
              <a:ext uri="{FF2B5EF4-FFF2-40B4-BE49-F238E27FC236}">
                <a16:creationId xmlns:a16="http://schemas.microsoft.com/office/drawing/2014/main" id="{50406A43-B2EE-C945-A5F2-7A540C9E0ADD}"/>
              </a:ext>
            </a:extLst>
          </p:cNvPr>
          <p:cNvSpPr>
            <a:spLocks noGrp="1"/>
          </p:cNvSpPr>
          <p:nvPr>
            <p:ph idx="1"/>
          </p:nvPr>
        </p:nvSpPr>
        <p:spPr>
          <a:solidFill>
            <a:schemeClr val="bg1">
              <a:lumMod val="85000"/>
            </a:schemeClr>
          </a:solidFill>
        </p:spPr>
        <p:txBody>
          <a:bodyPr>
            <a:normAutofit/>
          </a:bodyPr>
          <a:lstStyle/>
          <a:p>
            <a:r>
              <a:rPr lang="nl-NL"/>
              <a:t>In de vorige opgaven heb je een aantal SQL statements gemaakt. Daar wil je nu een eenvoudig dashboard van maken in </a:t>
            </a:r>
            <a:r>
              <a:rPr lang="nl-NL" err="1"/>
              <a:t>PowerBI</a:t>
            </a:r>
            <a:r>
              <a:rPr lang="nl-NL"/>
              <a:t>. </a:t>
            </a:r>
          </a:p>
          <a:p>
            <a:r>
              <a:rPr lang="nl-NL"/>
              <a:t>Haal van de website het </a:t>
            </a:r>
            <a:r>
              <a:rPr lang="nl-NL" err="1"/>
              <a:t>AlbertoOLAP.pbx</a:t>
            </a:r>
            <a:r>
              <a:rPr lang="nl-NL"/>
              <a:t> bestand</a:t>
            </a:r>
          </a:p>
          <a:p>
            <a:r>
              <a:rPr lang="nl-NL"/>
              <a:t>Presenteer je vorige twee statements voor een grafiek, kies zelf een relevant grafiek type</a:t>
            </a:r>
          </a:p>
          <a:p>
            <a:r>
              <a:rPr lang="nl-NL"/>
              <a:t>Zie het effect van meerdere grafieken op een pagina (als je filtert)</a:t>
            </a:r>
          </a:p>
          <a:p>
            <a:pPr marL="0" indent="0">
              <a:buNone/>
            </a:pPr>
            <a:endParaRPr lang="nl-NL"/>
          </a:p>
        </p:txBody>
      </p:sp>
      <p:sp>
        <p:nvSpPr>
          <p:cNvPr id="4" name="Tijdelijke aanduiding voor dianummer 3">
            <a:extLst>
              <a:ext uri="{FF2B5EF4-FFF2-40B4-BE49-F238E27FC236}">
                <a16:creationId xmlns:a16="http://schemas.microsoft.com/office/drawing/2014/main" id="{32FF4969-A538-DDA1-3572-229FE141802A}"/>
              </a:ext>
            </a:extLst>
          </p:cNvPr>
          <p:cNvSpPr>
            <a:spLocks noGrp="1"/>
          </p:cNvSpPr>
          <p:nvPr>
            <p:ph type="sldNum" sz="quarter" idx="12"/>
          </p:nvPr>
        </p:nvSpPr>
        <p:spPr/>
        <p:txBody>
          <a:bodyPr/>
          <a:lstStyle/>
          <a:p>
            <a:fld id="{FAC382EA-AAF4-41C6-A973-BB212F3D1075}" type="slidenum">
              <a:rPr lang="nl-NL" smtClean="0"/>
              <a:t>23</a:t>
            </a:fld>
            <a:endParaRPr lang="nl-NL"/>
          </a:p>
        </p:txBody>
      </p:sp>
    </p:spTree>
    <p:extLst>
      <p:ext uri="{BB962C8B-B14F-4D97-AF65-F5344CB8AC3E}">
        <p14:creationId xmlns:p14="http://schemas.microsoft.com/office/powerpoint/2010/main" val="37072446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DA9562-56AF-467F-B1C2-03CE01ABBD17}"/>
              </a:ext>
            </a:extLst>
          </p:cNvPr>
          <p:cNvSpPr>
            <a:spLocks noGrp="1"/>
          </p:cNvSpPr>
          <p:nvPr>
            <p:ph type="title"/>
          </p:nvPr>
        </p:nvSpPr>
        <p:spPr>
          <a:solidFill>
            <a:schemeClr val="accent6">
              <a:lumMod val="20000"/>
              <a:lumOff val="80000"/>
            </a:schemeClr>
          </a:solidFill>
        </p:spPr>
        <p:txBody>
          <a:bodyPr/>
          <a:lstStyle/>
          <a:p>
            <a:r>
              <a:rPr lang="nl-NL" dirty="0"/>
              <a:t>Alberto opgave KNMI API</a:t>
            </a:r>
            <a:endParaRPr lang="en-GB" dirty="0"/>
          </a:p>
        </p:txBody>
      </p:sp>
      <p:sp>
        <p:nvSpPr>
          <p:cNvPr id="3" name="Tijdelijke aanduiding voor inhoud 2">
            <a:extLst>
              <a:ext uri="{FF2B5EF4-FFF2-40B4-BE49-F238E27FC236}">
                <a16:creationId xmlns:a16="http://schemas.microsoft.com/office/drawing/2014/main" id="{F0D0AD4E-C0D9-457C-94FE-7B26CDBA6BA4}"/>
              </a:ext>
            </a:extLst>
          </p:cNvPr>
          <p:cNvSpPr>
            <a:spLocks noGrp="1"/>
          </p:cNvSpPr>
          <p:nvPr>
            <p:ph idx="1"/>
          </p:nvPr>
        </p:nvSpPr>
        <p:spPr>
          <a:xfrm>
            <a:off x="838200" y="1825625"/>
            <a:ext cx="6355814" cy="4351338"/>
          </a:xfrm>
          <a:solidFill>
            <a:schemeClr val="accent6">
              <a:lumMod val="20000"/>
              <a:lumOff val="80000"/>
            </a:schemeClr>
          </a:solidFill>
        </p:spPr>
        <p:txBody>
          <a:bodyPr>
            <a:normAutofit fontScale="70000" lnSpcReduction="20000"/>
          </a:bodyPr>
          <a:lstStyle/>
          <a:p>
            <a:r>
              <a:rPr lang="nl-NL" dirty="0" err="1"/>
              <a:t>Giovanna</a:t>
            </a:r>
            <a:r>
              <a:rPr lang="nl-NL" dirty="0"/>
              <a:t> heeft ontdekt dat de klimaatdata niet correct is verzameld. Ze wil de KNMI gegevens gaan gebruiken. Ze wil onderzoek doen naar windsnelheid, -richting, temperatuur en neerslag.</a:t>
            </a:r>
          </a:p>
          <a:p>
            <a:r>
              <a:rPr lang="nl-NL" dirty="0"/>
              <a:t>Gebruik </a:t>
            </a:r>
            <a:r>
              <a:rPr lang="nl-NL" dirty="0">
                <a:hlinkClick r:id="rId3"/>
              </a:rPr>
              <a:t>https://www.daggegevens.knmi.nl/klimatologie/daggegevens</a:t>
            </a:r>
            <a:endParaRPr lang="nl-NL" dirty="0"/>
          </a:p>
          <a:p>
            <a:r>
              <a:rPr lang="nl-NL" dirty="0"/>
              <a:t>Kies zelf een weerstation, juiste periode en kolommen (</a:t>
            </a:r>
            <a:r>
              <a:rPr lang="nl-NL" dirty="0" err="1"/>
              <a:t>obv</a:t>
            </a:r>
            <a:r>
              <a:rPr lang="nl-NL" dirty="0"/>
              <a:t> Meta Data). Maak een </a:t>
            </a:r>
            <a:r>
              <a:rPr lang="nl-NL" dirty="0" err="1"/>
              <a:t>json</a:t>
            </a:r>
            <a:r>
              <a:rPr lang="nl-NL" dirty="0"/>
              <a:t> download bestand aan via de API</a:t>
            </a:r>
          </a:p>
          <a:p>
            <a:r>
              <a:rPr lang="nl-NL" dirty="0"/>
              <a:t>Open het </a:t>
            </a:r>
            <a:r>
              <a:rPr lang="nl-NL" dirty="0" err="1"/>
              <a:t>jsonbestand</a:t>
            </a:r>
            <a:r>
              <a:rPr lang="nl-NL" dirty="0"/>
              <a:t> en importeer de inhoud van de file in de EBI webapplicatie </a:t>
            </a:r>
            <a:r>
              <a:rPr lang="nl-NL" dirty="0">
                <a:hlinkClick r:id="rId4"/>
              </a:rPr>
              <a:t>https://cursus.data-docent.nl/InteractieveJSonImport.aspx</a:t>
            </a:r>
            <a:endParaRPr lang="nl-NL" dirty="0"/>
          </a:p>
          <a:p>
            <a:r>
              <a:rPr lang="nl-NL" dirty="0"/>
              <a:t>Bekijk de resultaten</a:t>
            </a:r>
          </a:p>
          <a:p>
            <a:r>
              <a:rPr lang="nl-NL" dirty="0"/>
              <a:t>Welke uitdagingen zie je, licht toe!</a:t>
            </a:r>
          </a:p>
        </p:txBody>
      </p:sp>
      <p:pic>
        <p:nvPicPr>
          <p:cNvPr id="4" name="Afbeelding 3">
            <a:extLst>
              <a:ext uri="{FF2B5EF4-FFF2-40B4-BE49-F238E27FC236}">
                <a16:creationId xmlns:a16="http://schemas.microsoft.com/office/drawing/2014/main" id="{87521070-475A-A8F7-4F27-C25B6A30E963}"/>
              </a:ext>
            </a:extLst>
          </p:cNvPr>
          <p:cNvPicPr>
            <a:picLocks noChangeAspect="1"/>
          </p:cNvPicPr>
          <p:nvPr/>
        </p:nvPicPr>
        <p:blipFill>
          <a:blip r:embed="rId5"/>
          <a:stretch>
            <a:fillRect/>
          </a:stretch>
        </p:blipFill>
        <p:spPr>
          <a:xfrm>
            <a:off x="7333740" y="1825625"/>
            <a:ext cx="4020060" cy="3332602"/>
          </a:xfrm>
          <a:prstGeom prst="rect">
            <a:avLst/>
          </a:prstGeom>
        </p:spPr>
      </p:pic>
    </p:spTree>
    <p:extLst>
      <p:ext uri="{BB962C8B-B14F-4D97-AF65-F5344CB8AC3E}">
        <p14:creationId xmlns:p14="http://schemas.microsoft.com/office/powerpoint/2010/main" val="19943271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DA9562-56AF-467F-B1C2-03CE01ABBD17}"/>
              </a:ext>
            </a:extLst>
          </p:cNvPr>
          <p:cNvSpPr>
            <a:spLocks noGrp="1"/>
          </p:cNvSpPr>
          <p:nvPr>
            <p:ph type="title"/>
          </p:nvPr>
        </p:nvSpPr>
        <p:spPr>
          <a:solidFill>
            <a:schemeClr val="accent6">
              <a:lumMod val="20000"/>
              <a:lumOff val="80000"/>
            </a:schemeClr>
          </a:solidFill>
        </p:spPr>
        <p:txBody>
          <a:bodyPr/>
          <a:lstStyle/>
          <a:p>
            <a:r>
              <a:rPr lang="nl-NL" dirty="0"/>
              <a:t>Alberto opgave KNMI API (8.02)</a:t>
            </a:r>
            <a:endParaRPr lang="en-GB" dirty="0"/>
          </a:p>
        </p:txBody>
      </p:sp>
      <p:sp>
        <p:nvSpPr>
          <p:cNvPr id="3" name="Tijdelijke aanduiding voor inhoud 2">
            <a:extLst>
              <a:ext uri="{FF2B5EF4-FFF2-40B4-BE49-F238E27FC236}">
                <a16:creationId xmlns:a16="http://schemas.microsoft.com/office/drawing/2014/main" id="{F0D0AD4E-C0D9-457C-94FE-7B26CDBA6BA4}"/>
              </a:ext>
            </a:extLst>
          </p:cNvPr>
          <p:cNvSpPr>
            <a:spLocks noGrp="1"/>
          </p:cNvSpPr>
          <p:nvPr>
            <p:ph idx="1"/>
          </p:nvPr>
        </p:nvSpPr>
        <p:spPr>
          <a:xfrm>
            <a:off x="838200" y="1825625"/>
            <a:ext cx="6355814" cy="4351338"/>
          </a:xfrm>
          <a:solidFill>
            <a:schemeClr val="accent6">
              <a:lumMod val="20000"/>
              <a:lumOff val="80000"/>
            </a:schemeClr>
          </a:solidFill>
        </p:spPr>
        <p:txBody>
          <a:bodyPr>
            <a:normAutofit fontScale="85000" lnSpcReduction="20000"/>
          </a:bodyPr>
          <a:lstStyle/>
          <a:p>
            <a:r>
              <a:rPr lang="nl-NL" dirty="0"/>
              <a:t>In het </a:t>
            </a:r>
            <a:r>
              <a:rPr lang="nl-NL" dirty="0" err="1"/>
              <a:t>mapping</a:t>
            </a:r>
            <a:r>
              <a:rPr lang="nl-NL" dirty="0"/>
              <a:t> formulier kun je de transformatie van bron- naar doelmodel maken</a:t>
            </a:r>
          </a:p>
          <a:p>
            <a:r>
              <a:rPr lang="nl-NL" dirty="0"/>
              <a:t>In de EBI omgeving zijn een aantal tabellen aanwezig voor het klimaat</a:t>
            </a:r>
          </a:p>
          <a:p>
            <a:r>
              <a:rPr lang="nl-NL" dirty="0"/>
              <a:t>Er zijn een aantal importtabellen als </a:t>
            </a:r>
            <a:r>
              <a:rPr lang="nl-NL" dirty="0">
                <a:solidFill>
                  <a:srgbClr val="FF0000"/>
                </a:solidFill>
              </a:rPr>
              <a:t>brontabel</a:t>
            </a:r>
          </a:p>
          <a:p>
            <a:r>
              <a:rPr lang="nl-NL" dirty="0"/>
              <a:t>Er zijn een aantal  </a:t>
            </a:r>
            <a:r>
              <a:rPr lang="nl-NL" dirty="0">
                <a:solidFill>
                  <a:srgbClr val="FF0000"/>
                </a:solidFill>
              </a:rPr>
              <a:t>doeltabellen </a:t>
            </a:r>
            <a:r>
              <a:rPr lang="nl-NL" dirty="0"/>
              <a:t>aanwezig</a:t>
            </a:r>
          </a:p>
          <a:p>
            <a:r>
              <a:rPr lang="nl-NL" dirty="0" err="1"/>
              <a:t>Giovanna</a:t>
            </a:r>
            <a:r>
              <a:rPr lang="nl-NL" dirty="0"/>
              <a:t> wil de temperatuur in hele graden, neerslag in mm/dag en de windsnelheid in M/S de windrichting in graden (0-360)</a:t>
            </a:r>
          </a:p>
          <a:p>
            <a:r>
              <a:rPr lang="nl-NL" dirty="0"/>
              <a:t>Maak de </a:t>
            </a:r>
            <a:r>
              <a:rPr lang="nl-NL" dirty="0" err="1"/>
              <a:t>mapping</a:t>
            </a:r>
            <a:r>
              <a:rPr lang="nl-NL" dirty="0"/>
              <a:t> met de transformaties via </a:t>
            </a:r>
            <a:r>
              <a:rPr lang="nl-NL" dirty="0">
                <a:hlinkClick r:id="rId3"/>
              </a:rPr>
              <a:t>https://cursus.data-docent.nl/InteractieveMapping.aspx</a:t>
            </a:r>
            <a:endParaRPr lang="nl-NL" dirty="0"/>
          </a:p>
          <a:p>
            <a:endParaRPr lang="nl-NL" dirty="0"/>
          </a:p>
        </p:txBody>
      </p:sp>
      <p:pic>
        <p:nvPicPr>
          <p:cNvPr id="6" name="Afbeelding 5">
            <a:extLst>
              <a:ext uri="{FF2B5EF4-FFF2-40B4-BE49-F238E27FC236}">
                <a16:creationId xmlns:a16="http://schemas.microsoft.com/office/drawing/2014/main" id="{5EDDDA82-7CF4-CE12-59E0-3CA608066799}"/>
              </a:ext>
            </a:extLst>
          </p:cNvPr>
          <p:cNvPicPr>
            <a:picLocks noChangeAspect="1"/>
          </p:cNvPicPr>
          <p:nvPr/>
        </p:nvPicPr>
        <p:blipFill>
          <a:blip r:embed="rId4"/>
          <a:stretch>
            <a:fillRect/>
          </a:stretch>
        </p:blipFill>
        <p:spPr>
          <a:xfrm>
            <a:off x="7455904" y="1825626"/>
            <a:ext cx="3926577" cy="4351338"/>
          </a:xfrm>
          <a:prstGeom prst="rect">
            <a:avLst/>
          </a:prstGeom>
        </p:spPr>
      </p:pic>
    </p:spTree>
    <p:extLst>
      <p:ext uri="{BB962C8B-B14F-4D97-AF65-F5344CB8AC3E}">
        <p14:creationId xmlns:p14="http://schemas.microsoft.com/office/powerpoint/2010/main" val="13543895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DA9562-56AF-467F-B1C2-03CE01ABBD17}"/>
              </a:ext>
            </a:extLst>
          </p:cNvPr>
          <p:cNvSpPr>
            <a:spLocks noGrp="1"/>
          </p:cNvSpPr>
          <p:nvPr>
            <p:ph type="title"/>
          </p:nvPr>
        </p:nvSpPr>
        <p:spPr>
          <a:solidFill>
            <a:schemeClr val="accent6">
              <a:lumMod val="20000"/>
              <a:lumOff val="80000"/>
            </a:schemeClr>
          </a:solidFill>
        </p:spPr>
        <p:txBody>
          <a:bodyPr/>
          <a:lstStyle/>
          <a:p>
            <a:r>
              <a:rPr lang="nl-NL" dirty="0"/>
              <a:t>Alberto opgave </a:t>
            </a:r>
            <a:r>
              <a:rPr lang="nl-NL" dirty="0" err="1"/>
              <a:t>Drill</a:t>
            </a:r>
            <a:r>
              <a:rPr lang="nl-NL" dirty="0"/>
              <a:t> down en </a:t>
            </a:r>
            <a:r>
              <a:rPr lang="nl-NL" dirty="0" err="1"/>
              <a:t>rollup</a:t>
            </a:r>
            <a:r>
              <a:rPr lang="nl-NL" dirty="0"/>
              <a:t> (9.01)</a:t>
            </a:r>
            <a:endParaRPr lang="en-GB" dirty="0"/>
          </a:p>
        </p:txBody>
      </p:sp>
      <p:sp>
        <p:nvSpPr>
          <p:cNvPr id="3" name="Tijdelijke aanduiding voor inhoud 2">
            <a:extLst>
              <a:ext uri="{FF2B5EF4-FFF2-40B4-BE49-F238E27FC236}">
                <a16:creationId xmlns:a16="http://schemas.microsoft.com/office/drawing/2014/main" id="{F0D0AD4E-C0D9-457C-94FE-7B26CDBA6BA4}"/>
              </a:ext>
            </a:extLst>
          </p:cNvPr>
          <p:cNvSpPr>
            <a:spLocks noGrp="1"/>
          </p:cNvSpPr>
          <p:nvPr>
            <p:ph idx="1"/>
          </p:nvPr>
        </p:nvSpPr>
        <p:spPr>
          <a:solidFill>
            <a:schemeClr val="accent6">
              <a:lumMod val="20000"/>
              <a:lumOff val="80000"/>
            </a:schemeClr>
          </a:solidFill>
        </p:spPr>
        <p:txBody>
          <a:bodyPr/>
          <a:lstStyle/>
          <a:p>
            <a:r>
              <a:rPr lang="nl-NL" dirty="0"/>
              <a:t>Op de EBI website kun je experimenteren met een </a:t>
            </a:r>
            <a:r>
              <a:rPr lang="nl-NL" dirty="0" err="1"/>
              <a:t>drill</a:t>
            </a:r>
            <a:r>
              <a:rPr lang="nl-NL" dirty="0"/>
              <a:t> down </a:t>
            </a:r>
            <a:r>
              <a:rPr lang="nl-NL" dirty="0" err="1"/>
              <a:t>rollup</a:t>
            </a:r>
            <a:r>
              <a:rPr lang="nl-NL" dirty="0"/>
              <a:t> aanpak zie </a:t>
            </a:r>
            <a:r>
              <a:rPr lang="nl-NL" dirty="0">
                <a:hlinkClick r:id="rId3"/>
              </a:rPr>
              <a:t>https://cursus.data-docent.nl/VoorbeeldDrillDown.aspx</a:t>
            </a:r>
            <a:endParaRPr lang="nl-NL" dirty="0"/>
          </a:p>
          <a:p>
            <a:r>
              <a:rPr lang="nl-NL" dirty="0"/>
              <a:t>Zoek naar patronen in de data voor geografie en/of datum in het dimensioneel model</a:t>
            </a:r>
          </a:p>
          <a:p>
            <a:endParaRPr lang="nl-NL" dirty="0"/>
          </a:p>
          <a:p>
            <a:endParaRPr lang="nl-NL" dirty="0"/>
          </a:p>
        </p:txBody>
      </p:sp>
    </p:spTree>
    <p:extLst>
      <p:ext uri="{BB962C8B-B14F-4D97-AF65-F5344CB8AC3E}">
        <p14:creationId xmlns:p14="http://schemas.microsoft.com/office/powerpoint/2010/main" val="15100810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DA9562-56AF-467F-B1C2-03CE01ABBD17}"/>
              </a:ext>
            </a:extLst>
          </p:cNvPr>
          <p:cNvSpPr>
            <a:spLocks noGrp="1"/>
          </p:cNvSpPr>
          <p:nvPr>
            <p:ph type="title"/>
          </p:nvPr>
        </p:nvSpPr>
        <p:spPr>
          <a:solidFill>
            <a:schemeClr val="accent6">
              <a:lumMod val="20000"/>
              <a:lumOff val="80000"/>
            </a:schemeClr>
          </a:solidFill>
        </p:spPr>
        <p:txBody>
          <a:bodyPr>
            <a:normAutofit/>
          </a:bodyPr>
          <a:lstStyle/>
          <a:p>
            <a:r>
              <a:rPr lang="nl-NL" dirty="0"/>
              <a:t>Opgave Dimensioneel model van je eigen context</a:t>
            </a:r>
            <a:endParaRPr lang="en-GB" dirty="0"/>
          </a:p>
        </p:txBody>
      </p:sp>
      <p:sp>
        <p:nvSpPr>
          <p:cNvPr id="3" name="Tijdelijke aanduiding voor inhoud 2">
            <a:extLst>
              <a:ext uri="{FF2B5EF4-FFF2-40B4-BE49-F238E27FC236}">
                <a16:creationId xmlns:a16="http://schemas.microsoft.com/office/drawing/2014/main" id="{F0D0AD4E-C0D9-457C-94FE-7B26CDBA6BA4}"/>
              </a:ext>
            </a:extLst>
          </p:cNvPr>
          <p:cNvSpPr>
            <a:spLocks noGrp="1"/>
          </p:cNvSpPr>
          <p:nvPr>
            <p:ph idx="1"/>
          </p:nvPr>
        </p:nvSpPr>
        <p:spPr>
          <a:solidFill>
            <a:schemeClr val="accent6">
              <a:lumMod val="20000"/>
              <a:lumOff val="80000"/>
            </a:schemeClr>
          </a:solidFill>
        </p:spPr>
        <p:txBody>
          <a:bodyPr>
            <a:normAutofit/>
          </a:bodyPr>
          <a:lstStyle/>
          <a:p>
            <a:r>
              <a:rPr lang="nl-NL" dirty="0"/>
              <a:t>Het dimensioneel met </a:t>
            </a:r>
            <a:r>
              <a:rPr lang="nl-NL" dirty="0" err="1"/>
              <a:t>facts</a:t>
            </a:r>
            <a:r>
              <a:rPr lang="nl-NL" dirty="0"/>
              <a:t> en </a:t>
            </a:r>
            <a:r>
              <a:rPr lang="nl-NL" dirty="0" err="1"/>
              <a:t>dimensions</a:t>
            </a:r>
            <a:r>
              <a:rPr lang="nl-NL" dirty="0"/>
              <a:t> is toegelicht.</a:t>
            </a:r>
          </a:p>
          <a:p>
            <a:r>
              <a:rPr lang="nl-NL" dirty="0"/>
              <a:t>Maak een dimensioneel model voor je eigen context zoals</a:t>
            </a:r>
          </a:p>
          <a:p>
            <a:pPr lvl="1"/>
            <a:r>
              <a:rPr lang="nl-NL" dirty="0"/>
              <a:t>Functioneel beheer</a:t>
            </a:r>
          </a:p>
          <a:p>
            <a:pPr lvl="1"/>
            <a:r>
              <a:rPr lang="nl-NL" dirty="0"/>
              <a:t>Project management</a:t>
            </a:r>
          </a:p>
          <a:p>
            <a:pPr lvl="1"/>
            <a:r>
              <a:rPr lang="nl-NL" dirty="0"/>
              <a:t>Service management</a:t>
            </a:r>
          </a:p>
          <a:p>
            <a:pPr lvl="1"/>
            <a:r>
              <a:rPr lang="nl-NL" dirty="0"/>
              <a:t>Vakantiebestemming</a:t>
            </a:r>
          </a:p>
          <a:p>
            <a:pPr lvl="1"/>
            <a:r>
              <a:rPr lang="nl-NL" dirty="0"/>
              <a:t>??</a:t>
            </a:r>
          </a:p>
          <a:p>
            <a:r>
              <a:rPr lang="nl-NL" dirty="0"/>
              <a:t>Werk op basis van het template in de vorige slide een voorbeeld van een opzet in een dimensioneel model</a:t>
            </a:r>
          </a:p>
        </p:txBody>
      </p:sp>
    </p:spTree>
    <p:extLst>
      <p:ext uri="{BB962C8B-B14F-4D97-AF65-F5344CB8AC3E}">
        <p14:creationId xmlns:p14="http://schemas.microsoft.com/office/powerpoint/2010/main" val="14321800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DA9562-56AF-467F-B1C2-03CE01ABBD17}"/>
              </a:ext>
            </a:extLst>
          </p:cNvPr>
          <p:cNvSpPr>
            <a:spLocks noGrp="1"/>
          </p:cNvSpPr>
          <p:nvPr>
            <p:ph type="title"/>
          </p:nvPr>
        </p:nvSpPr>
        <p:spPr>
          <a:solidFill>
            <a:schemeClr val="accent6">
              <a:lumMod val="20000"/>
              <a:lumOff val="80000"/>
            </a:schemeClr>
          </a:solidFill>
        </p:spPr>
        <p:txBody>
          <a:bodyPr/>
          <a:lstStyle/>
          <a:p>
            <a:r>
              <a:rPr lang="nl-NL" dirty="0"/>
              <a:t>Alberto opgave </a:t>
            </a:r>
            <a:r>
              <a:rPr lang="nl-NL" dirty="0" err="1"/>
              <a:t>Drill</a:t>
            </a:r>
            <a:r>
              <a:rPr lang="nl-NL" dirty="0"/>
              <a:t> down en </a:t>
            </a:r>
            <a:r>
              <a:rPr lang="nl-NL" dirty="0" err="1"/>
              <a:t>rollup</a:t>
            </a:r>
            <a:r>
              <a:rPr lang="nl-NL" dirty="0"/>
              <a:t> (9.01)</a:t>
            </a:r>
            <a:endParaRPr lang="en-GB" dirty="0"/>
          </a:p>
        </p:txBody>
      </p:sp>
      <p:sp>
        <p:nvSpPr>
          <p:cNvPr id="3" name="Tijdelijke aanduiding voor inhoud 2">
            <a:extLst>
              <a:ext uri="{FF2B5EF4-FFF2-40B4-BE49-F238E27FC236}">
                <a16:creationId xmlns:a16="http://schemas.microsoft.com/office/drawing/2014/main" id="{F0D0AD4E-C0D9-457C-94FE-7B26CDBA6BA4}"/>
              </a:ext>
            </a:extLst>
          </p:cNvPr>
          <p:cNvSpPr>
            <a:spLocks noGrp="1"/>
          </p:cNvSpPr>
          <p:nvPr>
            <p:ph idx="1"/>
          </p:nvPr>
        </p:nvSpPr>
        <p:spPr>
          <a:solidFill>
            <a:schemeClr val="accent6">
              <a:lumMod val="20000"/>
              <a:lumOff val="80000"/>
            </a:schemeClr>
          </a:solidFill>
        </p:spPr>
        <p:txBody>
          <a:bodyPr/>
          <a:lstStyle/>
          <a:p>
            <a:r>
              <a:rPr lang="nl-NL" dirty="0"/>
              <a:t>Op de EBI website kun je experimenteren met een </a:t>
            </a:r>
            <a:r>
              <a:rPr lang="nl-NL" dirty="0" err="1"/>
              <a:t>drill</a:t>
            </a:r>
            <a:r>
              <a:rPr lang="nl-NL" dirty="0"/>
              <a:t> down </a:t>
            </a:r>
            <a:r>
              <a:rPr lang="nl-NL" dirty="0" err="1"/>
              <a:t>rollup</a:t>
            </a:r>
            <a:r>
              <a:rPr lang="nl-NL" dirty="0"/>
              <a:t> aanpak zie </a:t>
            </a:r>
            <a:r>
              <a:rPr lang="nl-NL" dirty="0">
                <a:hlinkClick r:id="rId3"/>
              </a:rPr>
              <a:t>https://cursus.data-docent.nl/VoorbeeldDrillDown.aspx</a:t>
            </a:r>
            <a:endParaRPr lang="nl-NL" dirty="0"/>
          </a:p>
          <a:p>
            <a:r>
              <a:rPr lang="nl-NL" dirty="0"/>
              <a:t>Zoek naar patronen in de data voor geografie en/of datum in het dimensioneel model</a:t>
            </a:r>
          </a:p>
          <a:p>
            <a:endParaRPr lang="nl-NL" dirty="0"/>
          </a:p>
          <a:p>
            <a:endParaRPr lang="nl-NL" dirty="0"/>
          </a:p>
        </p:txBody>
      </p:sp>
    </p:spTree>
    <p:extLst>
      <p:ext uri="{BB962C8B-B14F-4D97-AF65-F5344CB8AC3E}">
        <p14:creationId xmlns:p14="http://schemas.microsoft.com/office/powerpoint/2010/main" val="15057072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347AC0-4E9C-083C-6634-C7A4477255AB}"/>
              </a:ext>
            </a:extLst>
          </p:cNvPr>
          <p:cNvSpPr>
            <a:spLocks noGrp="1"/>
          </p:cNvSpPr>
          <p:nvPr>
            <p:ph type="title"/>
          </p:nvPr>
        </p:nvSpPr>
        <p:spPr/>
        <p:txBody>
          <a:bodyPr/>
          <a:lstStyle/>
          <a:p>
            <a:r>
              <a:rPr lang="nl-NL"/>
              <a:t>Voorbeeld</a:t>
            </a:r>
          </a:p>
        </p:txBody>
      </p:sp>
      <p:graphicFrame>
        <p:nvGraphicFramePr>
          <p:cNvPr id="5" name="Tabel 5">
            <a:extLst>
              <a:ext uri="{FF2B5EF4-FFF2-40B4-BE49-F238E27FC236}">
                <a16:creationId xmlns:a16="http://schemas.microsoft.com/office/drawing/2014/main" id="{277C88E7-3A4B-3E89-7352-5F7C27C04ECF}"/>
              </a:ext>
            </a:extLst>
          </p:cNvPr>
          <p:cNvGraphicFramePr>
            <a:graphicFrameLocks noGrp="1"/>
          </p:cNvGraphicFramePr>
          <p:nvPr>
            <p:ph idx="1"/>
          </p:nvPr>
        </p:nvGraphicFramePr>
        <p:xfrm>
          <a:off x="368765" y="4122054"/>
          <a:ext cx="2709231" cy="1483360"/>
        </p:xfrm>
        <a:graphic>
          <a:graphicData uri="http://schemas.openxmlformats.org/drawingml/2006/table">
            <a:tbl>
              <a:tblPr firstRow="1" bandRow="1">
                <a:tableStyleId>{5C22544A-7EE6-4342-B048-85BDC9FD1C3A}</a:tableStyleId>
              </a:tblPr>
              <a:tblGrid>
                <a:gridCol w="2709231">
                  <a:extLst>
                    <a:ext uri="{9D8B030D-6E8A-4147-A177-3AD203B41FA5}">
                      <a16:colId xmlns:a16="http://schemas.microsoft.com/office/drawing/2014/main" val="2642841978"/>
                    </a:ext>
                  </a:extLst>
                </a:gridCol>
              </a:tblGrid>
              <a:tr h="370840">
                <a:tc>
                  <a:txBody>
                    <a:bodyPr/>
                    <a:lstStyle/>
                    <a:p>
                      <a:r>
                        <a:rPr lang="nl-NL" err="1"/>
                        <a:t>DimGeografie</a:t>
                      </a:r>
                      <a:endParaRPr lang="nl-NL"/>
                    </a:p>
                  </a:txBody>
                  <a:tcPr/>
                </a:tc>
                <a:extLst>
                  <a:ext uri="{0D108BD9-81ED-4DB2-BD59-A6C34878D82A}">
                    <a16:rowId xmlns:a16="http://schemas.microsoft.com/office/drawing/2014/main" val="2127233373"/>
                  </a:ext>
                </a:extLst>
              </a:tr>
              <a:tr h="370840">
                <a:tc>
                  <a:txBody>
                    <a:bodyPr/>
                    <a:lstStyle/>
                    <a:p>
                      <a:r>
                        <a:rPr lang="nl-NL"/>
                        <a:t>Postcode</a:t>
                      </a:r>
                    </a:p>
                  </a:txBody>
                  <a:tcPr/>
                </a:tc>
                <a:extLst>
                  <a:ext uri="{0D108BD9-81ED-4DB2-BD59-A6C34878D82A}">
                    <a16:rowId xmlns:a16="http://schemas.microsoft.com/office/drawing/2014/main" val="3389924029"/>
                  </a:ext>
                </a:extLst>
              </a:tr>
              <a:tr h="370840">
                <a:tc>
                  <a:txBody>
                    <a:bodyPr/>
                    <a:lstStyle/>
                    <a:p>
                      <a:endParaRPr lang="nl-NL"/>
                    </a:p>
                  </a:txBody>
                  <a:tcPr/>
                </a:tc>
                <a:extLst>
                  <a:ext uri="{0D108BD9-81ED-4DB2-BD59-A6C34878D82A}">
                    <a16:rowId xmlns:a16="http://schemas.microsoft.com/office/drawing/2014/main" val="3240258811"/>
                  </a:ext>
                </a:extLst>
              </a:tr>
              <a:tr h="370840">
                <a:tc>
                  <a:txBody>
                    <a:bodyPr/>
                    <a:lstStyle/>
                    <a:p>
                      <a:endParaRPr lang="nl-NL"/>
                    </a:p>
                  </a:txBody>
                  <a:tcPr/>
                </a:tc>
                <a:extLst>
                  <a:ext uri="{0D108BD9-81ED-4DB2-BD59-A6C34878D82A}">
                    <a16:rowId xmlns:a16="http://schemas.microsoft.com/office/drawing/2014/main" val="61633388"/>
                  </a:ext>
                </a:extLst>
              </a:tr>
            </a:tbl>
          </a:graphicData>
        </a:graphic>
      </p:graphicFrame>
      <p:sp>
        <p:nvSpPr>
          <p:cNvPr id="4" name="Tijdelijke aanduiding voor dianummer 3">
            <a:extLst>
              <a:ext uri="{FF2B5EF4-FFF2-40B4-BE49-F238E27FC236}">
                <a16:creationId xmlns:a16="http://schemas.microsoft.com/office/drawing/2014/main" id="{C0C74310-8DEA-CAB1-2623-33F8567F450C}"/>
              </a:ext>
            </a:extLst>
          </p:cNvPr>
          <p:cNvSpPr>
            <a:spLocks noGrp="1"/>
          </p:cNvSpPr>
          <p:nvPr>
            <p:ph type="sldNum" sz="quarter" idx="12"/>
          </p:nvPr>
        </p:nvSpPr>
        <p:spPr/>
        <p:txBody>
          <a:bodyPr/>
          <a:lstStyle/>
          <a:p>
            <a:fld id="{FAC382EA-AAF4-41C6-A973-BB212F3D1075}" type="slidenum">
              <a:rPr lang="nl-NL" smtClean="0"/>
              <a:t>29</a:t>
            </a:fld>
            <a:endParaRPr lang="nl-NL"/>
          </a:p>
        </p:txBody>
      </p:sp>
      <p:graphicFrame>
        <p:nvGraphicFramePr>
          <p:cNvPr id="6" name="Tabel 5">
            <a:extLst>
              <a:ext uri="{FF2B5EF4-FFF2-40B4-BE49-F238E27FC236}">
                <a16:creationId xmlns:a16="http://schemas.microsoft.com/office/drawing/2014/main" id="{2CFD269E-7B8E-94CB-AB4D-3D9986092528}"/>
              </a:ext>
            </a:extLst>
          </p:cNvPr>
          <p:cNvGraphicFramePr>
            <a:graphicFrameLocks/>
          </p:cNvGraphicFramePr>
          <p:nvPr/>
        </p:nvGraphicFramePr>
        <p:xfrm>
          <a:off x="9070255" y="4122054"/>
          <a:ext cx="2709231" cy="1483360"/>
        </p:xfrm>
        <a:graphic>
          <a:graphicData uri="http://schemas.openxmlformats.org/drawingml/2006/table">
            <a:tbl>
              <a:tblPr firstRow="1" bandRow="1">
                <a:tableStyleId>{5C22544A-7EE6-4342-B048-85BDC9FD1C3A}</a:tableStyleId>
              </a:tblPr>
              <a:tblGrid>
                <a:gridCol w="2709231">
                  <a:extLst>
                    <a:ext uri="{9D8B030D-6E8A-4147-A177-3AD203B41FA5}">
                      <a16:colId xmlns:a16="http://schemas.microsoft.com/office/drawing/2014/main" val="2642841978"/>
                    </a:ext>
                  </a:extLst>
                </a:gridCol>
              </a:tblGrid>
              <a:tr h="370840">
                <a:tc>
                  <a:txBody>
                    <a:bodyPr/>
                    <a:lstStyle/>
                    <a:p>
                      <a:r>
                        <a:rPr lang="nl-NL" err="1"/>
                        <a:t>DimKlimaat</a:t>
                      </a:r>
                      <a:endParaRPr lang="nl-NL"/>
                    </a:p>
                  </a:txBody>
                  <a:tcPr/>
                </a:tc>
                <a:extLst>
                  <a:ext uri="{0D108BD9-81ED-4DB2-BD59-A6C34878D82A}">
                    <a16:rowId xmlns:a16="http://schemas.microsoft.com/office/drawing/2014/main" val="2127233373"/>
                  </a:ext>
                </a:extLst>
              </a:tr>
              <a:tr h="370840">
                <a:tc>
                  <a:txBody>
                    <a:bodyPr/>
                    <a:lstStyle/>
                    <a:p>
                      <a:r>
                        <a:rPr lang="nl-NL"/>
                        <a:t>Neerslag</a:t>
                      </a:r>
                    </a:p>
                  </a:txBody>
                  <a:tcPr/>
                </a:tc>
                <a:extLst>
                  <a:ext uri="{0D108BD9-81ED-4DB2-BD59-A6C34878D82A}">
                    <a16:rowId xmlns:a16="http://schemas.microsoft.com/office/drawing/2014/main" val="3389924029"/>
                  </a:ext>
                </a:extLst>
              </a:tr>
              <a:tr h="370840">
                <a:tc>
                  <a:txBody>
                    <a:bodyPr/>
                    <a:lstStyle/>
                    <a:p>
                      <a:endParaRPr lang="nl-NL"/>
                    </a:p>
                  </a:txBody>
                  <a:tcPr/>
                </a:tc>
                <a:extLst>
                  <a:ext uri="{0D108BD9-81ED-4DB2-BD59-A6C34878D82A}">
                    <a16:rowId xmlns:a16="http://schemas.microsoft.com/office/drawing/2014/main" val="3240258811"/>
                  </a:ext>
                </a:extLst>
              </a:tr>
              <a:tr h="370840">
                <a:tc>
                  <a:txBody>
                    <a:bodyPr/>
                    <a:lstStyle/>
                    <a:p>
                      <a:endParaRPr lang="nl-NL"/>
                    </a:p>
                  </a:txBody>
                  <a:tcPr/>
                </a:tc>
                <a:extLst>
                  <a:ext uri="{0D108BD9-81ED-4DB2-BD59-A6C34878D82A}">
                    <a16:rowId xmlns:a16="http://schemas.microsoft.com/office/drawing/2014/main" val="61633388"/>
                  </a:ext>
                </a:extLst>
              </a:tr>
            </a:tbl>
          </a:graphicData>
        </a:graphic>
      </p:graphicFrame>
      <p:graphicFrame>
        <p:nvGraphicFramePr>
          <p:cNvPr id="7" name="Tabel 5">
            <a:extLst>
              <a:ext uri="{FF2B5EF4-FFF2-40B4-BE49-F238E27FC236}">
                <a16:creationId xmlns:a16="http://schemas.microsoft.com/office/drawing/2014/main" id="{5E2C43A8-17F2-4669-50E7-6D80E7892EDA}"/>
              </a:ext>
            </a:extLst>
          </p:cNvPr>
          <p:cNvGraphicFramePr>
            <a:graphicFrameLocks/>
          </p:cNvGraphicFramePr>
          <p:nvPr/>
        </p:nvGraphicFramePr>
        <p:xfrm>
          <a:off x="4719510" y="4122054"/>
          <a:ext cx="2709231" cy="1483360"/>
        </p:xfrm>
        <a:graphic>
          <a:graphicData uri="http://schemas.openxmlformats.org/drawingml/2006/table">
            <a:tbl>
              <a:tblPr firstRow="1" bandRow="1">
                <a:tableStyleId>{5C22544A-7EE6-4342-B048-85BDC9FD1C3A}</a:tableStyleId>
              </a:tblPr>
              <a:tblGrid>
                <a:gridCol w="2709231">
                  <a:extLst>
                    <a:ext uri="{9D8B030D-6E8A-4147-A177-3AD203B41FA5}">
                      <a16:colId xmlns:a16="http://schemas.microsoft.com/office/drawing/2014/main" val="2642841978"/>
                    </a:ext>
                  </a:extLst>
                </a:gridCol>
              </a:tblGrid>
              <a:tr h="370840">
                <a:tc>
                  <a:txBody>
                    <a:bodyPr/>
                    <a:lstStyle/>
                    <a:p>
                      <a:r>
                        <a:rPr lang="nl-NL" dirty="0" err="1"/>
                        <a:t>FactBestelling</a:t>
                      </a:r>
                      <a:endParaRPr lang="nl-NL" dirty="0"/>
                    </a:p>
                  </a:txBody>
                  <a:tcPr/>
                </a:tc>
                <a:extLst>
                  <a:ext uri="{0D108BD9-81ED-4DB2-BD59-A6C34878D82A}">
                    <a16:rowId xmlns:a16="http://schemas.microsoft.com/office/drawing/2014/main" val="2127233373"/>
                  </a:ext>
                </a:extLst>
              </a:tr>
              <a:tr h="370840">
                <a:tc>
                  <a:txBody>
                    <a:bodyPr/>
                    <a:lstStyle/>
                    <a:p>
                      <a:r>
                        <a:rPr lang="nl-NL"/>
                        <a:t>Aantal</a:t>
                      </a:r>
                    </a:p>
                  </a:txBody>
                  <a:tcPr/>
                </a:tc>
                <a:extLst>
                  <a:ext uri="{0D108BD9-81ED-4DB2-BD59-A6C34878D82A}">
                    <a16:rowId xmlns:a16="http://schemas.microsoft.com/office/drawing/2014/main" val="3389924029"/>
                  </a:ext>
                </a:extLst>
              </a:tr>
              <a:tr h="370840">
                <a:tc>
                  <a:txBody>
                    <a:bodyPr/>
                    <a:lstStyle/>
                    <a:p>
                      <a:endParaRPr lang="nl-NL"/>
                    </a:p>
                  </a:txBody>
                  <a:tcPr/>
                </a:tc>
                <a:extLst>
                  <a:ext uri="{0D108BD9-81ED-4DB2-BD59-A6C34878D82A}">
                    <a16:rowId xmlns:a16="http://schemas.microsoft.com/office/drawing/2014/main" val="3240258811"/>
                  </a:ext>
                </a:extLst>
              </a:tr>
              <a:tr h="370840">
                <a:tc>
                  <a:txBody>
                    <a:bodyPr/>
                    <a:lstStyle/>
                    <a:p>
                      <a:endParaRPr lang="nl-NL" dirty="0"/>
                    </a:p>
                  </a:txBody>
                  <a:tcPr/>
                </a:tc>
                <a:extLst>
                  <a:ext uri="{0D108BD9-81ED-4DB2-BD59-A6C34878D82A}">
                    <a16:rowId xmlns:a16="http://schemas.microsoft.com/office/drawing/2014/main" val="61633388"/>
                  </a:ext>
                </a:extLst>
              </a:tr>
            </a:tbl>
          </a:graphicData>
        </a:graphic>
      </p:graphicFrame>
      <p:cxnSp>
        <p:nvCxnSpPr>
          <p:cNvPr id="9" name="Rechte verbindingslijn met pijl 8">
            <a:extLst>
              <a:ext uri="{FF2B5EF4-FFF2-40B4-BE49-F238E27FC236}">
                <a16:creationId xmlns:a16="http://schemas.microsoft.com/office/drawing/2014/main" id="{F9C62332-692D-C647-C5B7-93415DE5A9F5}"/>
              </a:ext>
            </a:extLst>
          </p:cNvPr>
          <p:cNvCxnSpPr>
            <a:endCxn id="7" idx="1"/>
          </p:cNvCxnSpPr>
          <p:nvPr/>
        </p:nvCxnSpPr>
        <p:spPr>
          <a:xfrm>
            <a:off x="3077996" y="4863734"/>
            <a:ext cx="1641514" cy="0"/>
          </a:xfrm>
          <a:prstGeom prst="straightConnector1">
            <a:avLst/>
          </a:prstGeom>
          <a:ln>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10" name="Rechte verbindingslijn met pijl 9">
            <a:extLst>
              <a:ext uri="{FF2B5EF4-FFF2-40B4-BE49-F238E27FC236}">
                <a16:creationId xmlns:a16="http://schemas.microsoft.com/office/drawing/2014/main" id="{20BC4C8D-DDEC-1832-47A5-5D0477E8EA1C}"/>
              </a:ext>
            </a:extLst>
          </p:cNvPr>
          <p:cNvCxnSpPr>
            <a:cxnSpLocks/>
            <a:stCxn id="6" idx="1"/>
            <a:endCxn id="7" idx="3"/>
          </p:cNvCxnSpPr>
          <p:nvPr/>
        </p:nvCxnSpPr>
        <p:spPr>
          <a:xfrm flipH="1">
            <a:off x="7428741" y="4863734"/>
            <a:ext cx="1641514" cy="0"/>
          </a:xfrm>
          <a:prstGeom prst="straightConnector1">
            <a:avLst/>
          </a:prstGeom>
          <a:ln>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8" name="Tekstvak 7">
            <a:extLst>
              <a:ext uri="{FF2B5EF4-FFF2-40B4-BE49-F238E27FC236}">
                <a16:creationId xmlns:a16="http://schemas.microsoft.com/office/drawing/2014/main" id="{357E7DBB-9445-2F6B-3F62-E499111CCDA7}"/>
              </a:ext>
            </a:extLst>
          </p:cNvPr>
          <p:cNvSpPr txBox="1"/>
          <p:nvPr/>
        </p:nvSpPr>
        <p:spPr>
          <a:xfrm>
            <a:off x="1058779" y="2059806"/>
            <a:ext cx="7267952" cy="369332"/>
          </a:xfrm>
          <a:prstGeom prst="rect">
            <a:avLst/>
          </a:prstGeom>
          <a:noFill/>
        </p:spPr>
        <p:txBody>
          <a:bodyPr wrap="none" rtlCol="0">
            <a:spAutoFit/>
          </a:bodyPr>
          <a:lstStyle/>
          <a:p>
            <a:r>
              <a:rPr lang="nl-NL"/>
              <a:t>KPI: Som aantal verkochte producten per postcode en hoeveelheid neerslag</a:t>
            </a:r>
          </a:p>
        </p:txBody>
      </p:sp>
    </p:spTree>
    <p:extLst>
      <p:ext uri="{BB962C8B-B14F-4D97-AF65-F5344CB8AC3E}">
        <p14:creationId xmlns:p14="http://schemas.microsoft.com/office/powerpoint/2010/main" val="4032580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6">
              <a:lumMod val="20000"/>
              <a:lumOff val="80000"/>
            </a:schemeClr>
          </a:solidFill>
        </p:spPr>
        <p:txBody>
          <a:bodyPr/>
          <a:lstStyle/>
          <a:p>
            <a:r>
              <a:rPr lang="nl-NL" dirty="0"/>
              <a:t>Case Alberto’s knelpunten (2)</a:t>
            </a:r>
          </a:p>
        </p:txBody>
      </p:sp>
      <p:sp>
        <p:nvSpPr>
          <p:cNvPr id="3" name="Tijdelijke aanduiding voor inhoud 2"/>
          <p:cNvSpPr>
            <a:spLocks noGrp="1"/>
          </p:cNvSpPr>
          <p:nvPr>
            <p:ph idx="1"/>
          </p:nvPr>
        </p:nvSpPr>
        <p:spPr>
          <a:solidFill>
            <a:schemeClr val="accent6">
              <a:lumMod val="20000"/>
              <a:lumOff val="80000"/>
            </a:schemeClr>
          </a:solidFill>
        </p:spPr>
        <p:txBody>
          <a:bodyPr>
            <a:normAutofit/>
          </a:bodyPr>
          <a:lstStyle/>
          <a:p>
            <a:r>
              <a:rPr lang="nl-NL" dirty="0"/>
              <a:t>Toenemende concurrentie van prijsvechters zoals Starbucks en </a:t>
            </a:r>
            <a:r>
              <a:rPr lang="nl-NL" dirty="0" err="1"/>
              <a:t>Swirl</a:t>
            </a:r>
            <a:endParaRPr lang="nl-NL" dirty="0"/>
          </a:p>
          <a:p>
            <a:r>
              <a:rPr lang="nl-NL" dirty="0"/>
              <a:t>Verschil in kwaliteit van de verschillende producten tussen filialen en tussen verschillende periodes</a:t>
            </a:r>
          </a:p>
          <a:p>
            <a:r>
              <a:rPr lang="nl-NL" dirty="0"/>
              <a:t>Alberto heeft de dienstverlening uitgebreid door thuisbezorging te introduceren</a:t>
            </a:r>
          </a:p>
          <a:p>
            <a:r>
              <a:rPr lang="nl-NL" dirty="0"/>
              <a:t>Over de thuisbezorging zijn een aantal klanten niet tevreden</a:t>
            </a:r>
          </a:p>
          <a:p>
            <a:r>
              <a:rPr lang="nl-NL" dirty="0"/>
              <a:t>Alberto wil inzicht krijgen hoe thuisbezorgd binnen de vestigingen is ingericht en waarom niet iedereen tevreden is</a:t>
            </a:r>
          </a:p>
          <a:p>
            <a:pPr marL="0" indent="0">
              <a:buNone/>
            </a:pPr>
            <a:endParaRPr lang="nl-NL" dirty="0"/>
          </a:p>
        </p:txBody>
      </p:sp>
    </p:spTree>
    <p:extLst>
      <p:ext uri="{BB962C8B-B14F-4D97-AF65-F5344CB8AC3E}">
        <p14:creationId xmlns:p14="http://schemas.microsoft.com/office/powerpoint/2010/main" val="3874981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DA9562-56AF-467F-B1C2-03CE01ABBD17}"/>
              </a:ext>
            </a:extLst>
          </p:cNvPr>
          <p:cNvSpPr>
            <a:spLocks noGrp="1"/>
          </p:cNvSpPr>
          <p:nvPr>
            <p:ph type="title"/>
          </p:nvPr>
        </p:nvSpPr>
        <p:spPr>
          <a:solidFill>
            <a:schemeClr val="bg1">
              <a:lumMod val="85000"/>
            </a:schemeClr>
          </a:solidFill>
        </p:spPr>
        <p:txBody>
          <a:bodyPr/>
          <a:lstStyle/>
          <a:p>
            <a:r>
              <a:rPr lang="nl-NL"/>
              <a:t>Alberto opgave Dimensioneel Model</a:t>
            </a:r>
            <a:endParaRPr lang="en-GB"/>
          </a:p>
        </p:txBody>
      </p:sp>
      <p:sp>
        <p:nvSpPr>
          <p:cNvPr id="3" name="Tijdelijke aanduiding voor inhoud 2">
            <a:extLst>
              <a:ext uri="{FF2B5EF4-FFF2-40B4-BE49-F238E27FC236}">
                <a16:creationId xmlns:a16="http://schemas.microsoft.com/office/drawing/2014/main" id="{F0D0AD4E-C0D9-457C-94FE-7B26CDBA6BA4}"/>
              </a:ext>
            </a:extLst>
          </p:cNvPr>
          <p:cNvSpPr>
            <a:spLocks noGrp="1"/>
          </p:cNvSpPr>
          <p:nvPr>
            <p:ph idx="1"/>
          </p:nvPr>
        </p:nvSpPr>
        <p:spPr>
          <a:xfrm>
            <a:off x="838199" y="1825625"/>
            <a:ext cx="10515599" cy="4351338"/>
          </a:xfrm>
          <a:solidFill>
            <a:schemeClr val="bg1">
              <a:lumMod val="85000"/>
            </a:schemeClr>
          </a:solidFill>
        </p:spPr>
        <p:txBody>
          <a:bodyPr>
            <a:normAutofit/>
          </a:bodyPr>
          <a:lstStyle/>
          <a:p>
            <a:r>
              <a:rPr lang="nl-NL"/>
              <a:t>Alberto wil inzichten krijgen in de verkoop van vestigingen in de tijd.</a:t>
            </a:r>
          </a:p>
          <a:p>
            <a:r>
              <a:rPr lang="nl-NL"/>
              <a:t>Omdat er meerdere vestigingen in verschillende plaatsen zijn en de verkopen ook in omliggende dorpen plaatsvinden. </a:t>
            </a:r>
          </a:p>
          <a:p>
            <a:r>
              <a:rPr lang="nl-NL"/>
              <a:t>Daarnaast wil hij zien hoe de verkoop in de tijd varieert en per geografie</a:t>
            </a:r>
          </a:p>
          <a:p>
            <a:r>
              <a:rPr lang="nl-NL"/>
              <a:t>Neem het OLTP model als startpunt en zet dit om in een dimensioneel model (Ster)</a:t>
            </a:r>
          </a:p>
          <a:p>
            <a:r>
              <a:rPr lang="nl-NL"/>
              <a:t>Zie de volgende dia voor het OLTP model en daarna het sjabloon</a:t>
            </a:r>
          </a:p>
        </p:txBody>
      </p:sp>
    </p:spTree>
    <p:extLst>
      <p:ext uri="{BB962C8B-B14F-4D97-AF65-F5344CB8AC3E}">
        <p14:creationId xmlns:p14="http://schemas.microsoft.com/office/powerpoint/2010/main" val="387415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414E4F-6CE3-D431-E7BA-E96010D19B44}"/>
              </a:ext>
            </a:extLst>
          </p:cNvPr>
          <p:cNvSpPr>
            <a:spLocks noGrp="1"/>
          </p:cNvSpPr>
          <p:nvPr>
            <p:ph type="title"/>
          </p:nvPr>
        </p:nvSpPr>
        <p:spPr>
          <a:xfrm rot="16200000">
            <a:off x="-1370542" y="1798548"/>
            <a:ext cx="4742039" cy="1325563"/>
          </a:xfrm>
        </p:spPr>
        <p:txBody>
          <a:bodyPr/>
          <a:lstStyle/>
          <a:p>
            <a:r>
              <a:rPr lang="nl-NL"/>
              <a:t>OLTP datamodel</a:t>
            </a:r>
          </a:p>
        </p:txBody>
      </p:sp>
      <p:sp>
        <p:nvSpPr>
          <p:cNvPr id="4" name="Tijdelijke aanduiding voor dianummer 3">
            <a:extLst>
              <a:ext uri="{FF2B5EF4-FFF2-40B4-BE49-F238E27FC236}">
                <a16:creationId xmlns:a16="http://schemas.microsoft.com/office/drawing/2014/main" id="{A8ED2A20-2D00-6EB6-F571-313E5446D45F}"/>
              </a:ext>
            </a:extLst>
          </p:cNvPr>
          <p:cNvSpPr>
            <a:spLocks noGrp="1"/>
          </p:cNvSpPr>
          <p:nvPr>
            <p:ph type="sldNum" sz="quarter" idx="12"/>
          </p:nvPr>
        </p:nvSpPr>
        <p:spPr/>
        <p:txBody>
          <a:bodyPr/>
          <a:lstStyle/>
          <a:p>
            <a:fld id="{FAC382EA-AAF4-41C6-A973-BB212F3D1075}" type="slidenum">
              <a:rPr lang="nl-NL" smtClean="0"/>
              <a:t>31</a:t>
            </a:fld>
            <a:endParaRPr lang="nl-NL"/>
          </a:p>
        </p:txBody>
      </p:sp>
      <p:sp>
        <p:nvSpPr>
          <p:cNvPr id="5" name="Tijdelijke aanduiding voor inhoud 4">
            <a:extLst>
              <a:ext uri="{FF2B5EF4-FFF2-40B4-BE49-F238E27FC236}">
                <a16:creationId xmlns:a16="http://schemas.microsoft.com/office/drawing/2014/main" id="{29BAB7BA-ABF9-9AFE-129A-FFC8F99273DA}"/>
              </a:ext>
            </a:extLst>
          </p:cNvPr>
          <p:cNvSpPr>
            <a:spLocks noGrp="1"/>
          </p:cNvSpPr>
          <p:nvPr>
            <p:ph idx="1"/>
          </p:nvPr>
        </p:nvSpPr>
        <p:spPr/>
        <p:txBody>
          <a:bodyPr/>
          <a:lstStyle/>
          <a:p>
            <a:endParaRPr lang="nl-NL"/>
          </a:p>
        </p:txBody>
      </p:sp>
      <p:pic>
        <p:nvPicPr>
          <p:cNvPr id="2050" name="Picture 2">
            <a:extLst>
              <a:ext uri="{FF2B5EF4-FFF2-40B4-BE49-F238E27FC236}">
                <a16:creationId xmlns:a16="http://schemas.microsoft.com/office/drawing/2014/main" id="{05DDFCDB-74E6-CC60-E6FE-AD6E0CB35B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3260" y="23990"/>
            <a:ext cx="9182100" cy="674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0971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347AC0-4E9C-083C-6634-C7A4477255AB}"/>
              </a:ext>
            </a:extLst>
          </p:cNvPr>
          <p:cNvSpPr>
            <a:spLocks noGrp="1"/>
          </p:cNvSpPr>
          <p:nvPr>
            <p:ph type="title"/>
          </p:nvPr>
        </p:nvSpPr>
        <p:spPr/>
        <p:txBody>
          <a:bodyPr/>
          <a:lstStyle/>
          <a:p>
            <a:r>
              <a:rPr lang="nl-NL"/>
              <a:t>Template Dimensioneel Model</a:t>
            </a:r>
          </a:p>
        </p:txBody>
      </p:sp>
      <p:graphicFrame>
        <p:nvGraphicFramePr>
          <p:cNvPr id="5" name="Tabel 5">
            <a:extLst>
              <a:ext uri="{FF2B5EF4-FFF2-40B4-BE49-F238E27FC236}">
                <a16:creationId xmlns:a16="http://schemas.microsoft.com/office/drawing/2014/main" id="{277C88E7-3A4B-3E89-7352-5F7C27C04ECF}"/>
              </a:ext>
            </a:extLst>
          </p:cNvPr>
          <p:cNvGraphicFramePr>
            <a:graphicFrameLocks noGrp="1"/>
          </p:cNvGraphicFramePr>
          <p:nvPr>
            <p:ph idx="1"/>
          </p:nvPr>
        </p:nvGraphicFramePr>
        <p:xfrm>
          <a:off x="474643" y="1908244"/>
          <a:ext cx="2709231" cy="1483360"/>
        </p:xfrm>
        <a:graphic>
          <a:graphicData uri="http://schemas.openxmlformats.org/drawingml/2006/table">
            <a:tbl>
              <a:tblPr firstRow="1" bandRow="1">
                <a:tableStyleId>{5C22544A-7EE6-4342-B048-85BDC9FD1C3A}</a:tableStyleId>
              </a:tblPr>
              <a:tblGrid>
                <a:gridCol w="2709231">
                  <a:extLst>
                    <a:ext uri="{9D8B030D-6E8A-4147-A177-3AD203B41FA5}">
                      <a16:colId xmlns:a16="http://schemas.microsoft.com/office/drawing/2014/main" val="2642841978"/>
                    </a:ext>
                  </a:extLst>
                </a:gridCol>
              </a:tblGrid>
              <a:tr h="370840">
                <a:tc>
                  <a:txBody>
                    <a:bodyPr/>
                    <a:lstStyle/>
                    <a:p>
                      <a:r>
                        <a:rPr lang="nl-NL" dirty="0" err="1"/>
                        <a:t>DimX</a:t>
                      </a:r>
                      <a:endParaRPr lang="nl-NL" dirty="0"/>
                    </a:p>
                  </a:txBody>
                  <a:tcPr/>
                </a:tc>
                <a:extLst>
                  <a:ext uri="{0D108BD9-81ED-4DB2-BD59-A6C34878D82A}">
                    <a16:rowId xmlns:a16="http://schemas.microsoft.com/office/drawing/2014/main" val="2127233373"/>
                  </a:ext>
                </a:extLst>
              </a:tr>
              <a:tr h="370840">
                <a:tc>
                  <a:txBody>
                    <a:bodyPr/>
                    <a:lstStyle/>
                    <a:p>
                      <a:endParaRPr lang="nl-NL"/>
                    </a:p>
                  </a:txBody>
                  <a:tcPr/>
                </a:tc>
                <a:extLst>
                  <a:ext uri="{0D108BD9-81ED-4DB2-BD59-A6C34878D82A}">
                    <a16:rowId xmlns:a16="http://schemas.microsoft.com/office/drawing/2014/main" val="3389924029"/>
                  </a:ext>
                </a:extLst>
              </a:tr>
              <a:tr h="370840">
                <a:tc>
                  <a:txBody>
                    <a:bodyPr/>
                    <a:lstStyle/>
                    <a:p>
                      <a:endParaRPr lang="nl-NL"/>
                    </a:p>
                  </a:txBody>
                  <a:tcPr/>
                </a:tc>
                <a:extLst>
                  <a:ext uri="{0D108BD9-81ED-4DB2-BD59-A6C34878D82A}">
                    <a16:rowId xmlns:a16="http://schemas.microsoft.com/office/drawing/2014/main" val="3240258811"/>
                  </a:ext>
                </a:extLst>
              </a:tr>
              <a:tr h="370840">
                <a:tc>
                  <a:txBody>
                    <a:bodyPr/>
                    <a:lstStyle/>
                    <a:p>
                      <a:endParaRPr lang="nl-NL" dirty="0"/>
                    </a:p>
                  </a:txBody>
                  <a:tcPr/>
                </a:tc>
                <a:extLst>
                  <a:ext uri="{0D108BD9-81ED-4DB2-BD59-A6C34878D82A}">
                    <a16:rowId xmlns:a16="http://schemas.microsoft.com/office/drawing/2014/main" val="61633388"/>
                  </a:ext>
                </a:extLst>
              </a:tr>
            </a:tbl>
          </a:graphicData>
        </a:graphic>
      </p:graphicFrame>
      <p:sp>
        <p:nvSpPr>
          <p:cNvPr id="4" name="Tijdelijke aanduiding voor dianummer 3">
            <a:extLst>
              <a:ext uri="{FF2B5EF4-FFF2-40B4-BE49-F238E27FC236}">
                <a16:creationId xmlns:a16="http://schemas.microsoft.com/office/drawing/2014/main" id="{C0C74310-8DEA-CAB1-2623-33F8567F450C}"/>
              </a:ext>
            </a:extLst>
          </p:cNvPr>
          <p:cNvSpPr>
            <a:spLocks noGrp="1"/>
          </p:cNvSpPr>
          <p:nvPr>
            <p:ph type="sldNum" sz="quarter" idx="12"/>
          </p:nvPr>
        </p:nvSpPr>
        <p:spPr/>
        <p:txBody>
          <a:bodyPr/>
          <a:lstStyle/>
          <a:p>
            <a:fld id="{FAC382EA-AAF4-41C6-A973-BB212F3D1075}" type="slidenum">
              <a:rPr lang="nl-NL" smtClean="0"/>
              <a:t>32</a:t>
            </a:fld>
            <a:endParaRPr lang="nl-NL"/>
          </a:p>
        </p:txBody>
      </p:sp>
      <p:graphicFrame>
        <p:nvGraphicFramePr>
          <p:cNvPr id="6" name="Tabel 5">
            <a:extLst>
              <a:ext uri="{FF2B5EF4-FFF2-40B4-BE49-F238E27FC236}">
                <a16:creationId xmlns:a16="http://schemas.microsoft.com/office/drawing/2014/main" id="{2CFD269E-7B8E-94CB-AB4D-3D9986092528}"/>
              </a:ext>
            </a:extLst>
          </p:cNvPr>
          <p:cNvGraphicFramePr>
            <a:graphicFrameLocks/>
          </p:cNvGraphicFramePr>
          <p:nvPr/>
        </p:nvGraphicFramePr>
        <p:xfrm>
          <a:off x="9176133" y="1908244"/>
          <a:ext cx="2709231" cy="1483360"/>
        </p:xfrm>
        <a:graphic>
          <a:graphicData uri="http://schemas.openxmlformats.org/drawingml/2006/table">
            <a:tbl>
              <a:tblPr firstRow="1" bandRow="1">
                <a:tableStyleId>{5C22544A-7EE6-4342-B048-85BDC9FD1C3A}</a:tableStyleId>
              </a:tblPr>
              <a:tblGrid>
                <a:gridCol w="2709231">
                  <a:extLst>
                    <a:ext uri="{9D8B030D-6E8A-4147-A177-3AD203B41FA5}">
                      <a16:colId xmlns:a16="http://schemas.microsoft.com/office/drawing/2014/main" val="2642841978"/>
                    </a:ext>
                  </a:extLst>
                </a:gridCol>
              </a:tblGrid>
              <a:tr h="370840">
                <a:tc>
                  <a:txBody>
                    <a:bodyPr/>
                    <a:lstStyle/>
                    <a:p>
                      <a:r>
                        <a:rPr lang="nl-NL" dirty="0" err="1"/>
                        <a:t>DimY</a:t>
                      </a:r>
                      <a:endParaRPr lang="nl-NL" dirty="0"/>
                    </a:p>
                  </a:txBody>
                  <a:tcPr/>
                </a:tc>
                <a:extLst>
                  <a:ext uri="{0D108BD9-81ED-4DB2-BD59-A6C34878D82A}">
                    <a16:rowId xmlns:a16="http://schemas.microsoft.com/office/drawing/2014/main" val="2127233373"/>
                  </a:ext>
                </a:extLst>
              </a:tr>
              <a:tr h="370840">
                <a:tc>
                  <a:txBody>
                    <a:bodyPr/>
                    <a:lstStyle/>
                    <a:p>
                      <a:endParaRPr lang="nl-NL"/>
                    </a:p>
                  </a:txBody>
                  <a:tcPr/>
                </a:tc>
                <a:extLst>
                  <a:ext uri="{0D108BD9-81ED-4DB2-BD59-A6C34878D82A}">
                    <a16:rowId xmlns:a16="http://schemas.microsoft.com/office/drawing/2014/main" val="3389924029"/>
                  </a:ext>
                </a:extLst>
              </a:tr>
              <a:tr h="370840">
                <a:tc>
                  <a:txBody>
                    <a:bodyPr/>
                    <a:lstStyle/>
                    <a:p>
                      <a:endParaRPr lang="nl-NL"/>
                    </a:p>
                  </a:txBody>
                  <a:tcPr/>
                </a:tc>
                <a:extLst>
                  <a:ext uri="{0D108BD9-81ED-4DB2-BD59-A6C34878D82A}">
                    <a16:rowId xmlns:a16="http://schemas.microsoft.com/office/drawing/2014/main" val="3240258811"/>
                  </a:ext>
                </a:extLst>
              </a:tr>
              <a:tr h="370840">
                <a:tc>
                  <a:txBody>
                    <a:bodyPr/>
                    <a:lstStyle/>
                    <a:p>
                      <a:endParaRPr lang="nl-NL" dirty="0"/>
                    </a:p>
                  </a:txBody>
                  <a:tcPr/>
                </a:tc>
                <a:extLst>
                  <a:ext uri="{0D108BD9-81ED-4DB2-BD59-A6C34878D82A}">
                    <a16:rowId xmlns:a16="http://schemas.microsoft.com/office/drawing/2014/main" val="61633388"/>
                  </a:ext>
                </a:extLst>
              </a:tr>
            </a:tbl>
          </a:graphicData>
        </a:graphic>
      </p:graphicFrame>
      <p:graphicFrame>
        <p:nvGraphicFramePr>
          <p:cNvPr id="7" name="Tabel 5">
            <a:extLst>
              <a:ext uri="{FF2B5EF4-FFF2-40B4-BE49-F238E27FC236}">
                <a16:creationId xmlns:a16="http://schemas.microsoft.com/office/drawing/2014/main" id="{5E2C43A8-17F2-4669-50E7-6D80E7892EDA}"/>
              </a:ext>
            </a:extLst>
          </p:cNvPr>
          <p:cNvGraphicFramePr>
            <a:graphicFrameLocks/>
          </p:cNvGraphicFramePr>
          <p:nvPr/>
        </p:nvGraphicFramePr>
        <p:xfrm>
          <a:off x="4825388" y="1908244"/>
          <a:ext cx="2709231" cy="1483360"/>
        </p:xfrm>
        <a:graphic>
          <a:graphicData uri="http://schemas.openxmlformats.org/drawingml/2006/table">
            <a:tbl>
              <a:tblPr firstRow="1" bandRow="1">
                <a:tableStyleId>{5C22544A-7EE6-4342-B048-85BDC9FD1C3A}</a:tableStyleId>
              </a:tblPr>
              <a:tblGrid>
                <a:gridCol w="2709231">
                  <a:extLst>
                    <a:ext uri="{9D8B030D-6E8A-4147-A177-3AD203B41FA5}">
                      <a16:colId xmlns:a16="http://schemas.microsoft.com/office/drawing/2014/main" val="2642841978"/>
                    </a:ext>
                  </a:extLst>
                </a:gridCol>
              </a:tblGrid>
              <a:tr h="370840">
                <a:tc>
                  <a:txBody>
                    <a:bodyPr/>
                    <a:lstStyle/>
                    <a:p>
                      <a:r>
                        <a:rPr lang="nl-NL" dirty="0" err="1"/>
                        <a:t>FactA</a:t>
                      </a:r>
                      <a:endParaRPr lang="nl-NL" dirty="0"/>
                    </a:p>
                  </a:txBody>
                  <a:tcPr/>
                </a:tc>
                <a:extLst>
                  <a:ext uri="{0D108BD9-81ED-4DB2-BD59-A6C34878D82A}">
                    <a16:rowId xmlns:a16="http://schemas.microsoft.com/office/drawing/2014/main" val="2127233373"/>
                  </a:ext>
                </a:extLst>
              </a:tr>
              <a:tr h="370840">
                <a:tc>
                  <a:txBody>
                    <a:bodyPr/>
                    <a:lstStyle/>
                    <a:p>
                      <a:endParaRPr lang="nl-NL"/>
                    </a:p>
                  </a:txBody>
                  <a:tcPr/>
                </a:tc>
                <a:extLst>
                  <a:ext uri="{0D108BD9-81ED-4DB2-BD59-A6C34878D82A}">
                    <a16:rowId xmlns:a16="http://schemas.microsoft.com/office/drawing/2014/main" val="3389924029"/>
                  </a:ext>
                </a:extLst>
              </a:tr>
              <a:tr h="370840">
                <a:tc>
                  <a:txBody>
                    <a:bodyPr/>
                    <a:lstStyle/>
                    <a:p>
                      <a:endParaRPr lang="nl-NL"/>
                    </a:p>
                  </a:txBody>
                  <a:tcPr/>
                </a:tc>
                <a:extLst>
                  <a:ext uri="{0D108BD9-81ED-4DB2-BD59-A6C34878D82A}">
                    <a16:rowId xmlns:a16="http://schemas.microsoft.com/office/drawing/2014/main" val="3240258811"/>
                  </a:ext>
                </a:extLst>
              </a:tr>
              <a:tr h="370840">
                <a:tc>
                  <a:txBody>
                    <a:bodyPr/>
                    <a:lstStyle/>
                    <a:p>
                      <a:endParaRPr lang="nl-NL" dirty="0"/>
                    </a:p>
                  </a:txBody>
                  <a:tcPr/>
                </a:tc>
                <a:extLst>
                  <a:ext uri="{0D108BD9-81ED-4DB2-BD59-A6C34878D82A}">
                    <a16:rowId xmlns:a16="http://schemas.microsoft.com/office/drawing/2014/main" val="61633388"/>
                  </a:ext>
                </a:extLst>
              </a:tr>
            </a:tbl>
          </a:graphicData>
        </a:graphic>
      </p:graphicFrame>
      <p:cxnSp>
        <p:nvCxnSpPr>
          <p:cNvPr id="9" name="Rechte verbindingslijn met pijl 8">
            <a:extLst>
              <a:ext uri="{FF2B5EF4-FFF2-40B4-BE49-F238E27FC236}">
                <a16:creationId xmlns:a16="http://schemas.microsoft.com/office/drawing/2014/main" id="{F9C62332-692D-C647-C5B7-93415DE5A9F5}"/>
              </a:ext>
            </a:extLst>
          </p:cNvPr>
          <p:cNvCxnSpPr>
            <a:endCxn id="7" idx="1"/>
          </p:cNvCxnSpPr>
          <p:nvPr/>
        </p:nvCxnSpPr>
        <p:spPr>
          <a:xfrm>
            <a:off x="3183874" y="2649924"/>
            <a:ext cx="1641514" cy="0"/>
          </a:xfrm>
          <a:prstGeom prst="straightConnector1">
            <a:avLst/>
          </a:prstGeom>
          <a:ln>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10" name="Rechte verbindingslijn met pijl 9">
            <a:extLst>
              <a:ext uri="{FF2B5EF4-FFF2-40B4-BE49-F238E27FC236}">
                <a16:creationId xmlns:a16="http://schemas.microsoft.com/office/drawing/2014/main" id="{20BC4C8D-DDEC-1832-47A5-5D0477E8EA1C}"/>
              </a:ext>
            </a:extLst>
          </p:cNvPr>
          <p:cNvCxnSpPr>
            <a:cxnSpLocks/>
            <a:stCxn id="6" idx="1"/>
            <a:endCxn id="7" idx="3"/>
          </p:cNvCxnSpPr>
          <p:nvPr/>
        </p:nvCxnSpPr>
        <p:spPr>
          <a:xfrm flipH="1">
            <a:off x="7534619" y="2649924"/>
            <a:ext cx="1641514" cy="0"/>
          </a:xfrm>
          <a:prstGeom prst="straightConnector1">
            <a:avLst/>
          </a:prstGeom>
          <a:ln>
            <a:headEnd type="none"/>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3" name="Tabel 5">
            <a:extLst>
              <a:ext uri="{FF2B5EF4-FFF2-40B4-BE49-F238E27FC236}">
                <a16:creationId xmlns:a16="http://schemas.microsoft.com/office/drawing/2014/main" id="{711BEACE-9ECD-E610-FF51-4BDCE37B2368}"/>
              </a:ext>
            </a:extLst>
          </p:cNvPr>
          <p:cNvGraphicFramePr>
            <a:graphicFrameLocks/>
          </p:cNvGraphicFramePr>
          <p:nvPr/>
        </p:nvGraphicFramePr>
        <p:xfrm>
          <a:off x="4825388" y="4878070"/>
          <a:ext cx="2709231" cy="1478280"/>
        </p:xfrm>
        <a:graphic>
          <a:graphicData uri="http://schemas.openxmlformats.org/drawingml/2006/table">
            <a:tbl>
              <a:tblPr firstRow="1" bandRow="1">
                <a:tableStyleId>{5C22544A-7EE6-4342-B048-85BDC9FD1C3A}</a:tableStyleId>
              </a:tblPr>
              <a:tblGrid>
                <a:gridCol w="2709231">
                  <a:extLst>
                    <a:ext uri="{9D8B030D-6E8A-4147-A177-3AD203B41FA5}">
                      <a16:colId xmlns:a16="http://schemas.microsoft.com/office/drawing/2014/main" val="2642841978"/>
                    </a:ext>
                  </a:extLst>
                </a:gridCol>
              </a:tblGrid>
              <a:tr h="0">
                <a:tc>
                  <a:txBody>
                    <a:bodyPr/>
                    <a:lstStyle/>
                    <a:p>
                      <a:r>
                        <a:rPr lang="nl-NL" dirty="0" err="1"/>
                        <a:t>DimZ</a:t>
                      </a:r>
                      <a:endParaRPr lang="nl-NL" dirty="0"/>
                    </a:p>
                  </a:txBody>
                  <a:tcPr/>
                </a:tc>
                <a:extLst>
                  <a:ext uri="{0D108BD9-81ED-4DB2-BD59-A6C34878D82A}">
                    <a16:rowId xmlns:a16="http://schemas.microsoft.com/office/drawing/2014/main" val="2127233373"/>
                  </a:ext>
                </a:extLst>
              </a:tr>
              <a:tr h="370840">
                <a:tc>
                  <a:txBody>
                    <a:bodyPr/>
                    <a:lstStyle/>
                    <a:p>
                      <a:endParaRPr lang="nl-NL"/>
                    </a:p>
                  </a:txBody>
                  <a:tcPr/>
                </a:tc>
                <a:extLst>
                  <a:ext uri="{0D108BD9-81ED-4DB2-BD59-A6C34878D82A}">
                    <a16:rowId xmlns:a16="http://schemas.microsoft.com/office/drawing/2014/main" val="3389924029"/>
                  </a:ext>
                </a:extLst>
              </a:tr>
              <a:tr h="370840">
                <a:tc>
                  <a:txBody>
                    <a:bodyPr/>
                    <a:lstStyle/>
                    <a:p>
                      <a:endParaRPr lang="nl-NL"/>
                    </a:p>
                  </a:txBody>
                  <a:tcPr/>
                </a:tc>
                <a:extLst>
                  <a:ext uri="{0D108BD9-81ED-4DB2-BD59-A6C34878D82A}">
                    <a16:rowId xmlns:a16="http://schemas.microsoft.com/office/drawing/2014/main" val="3240258811"/>
                  </a:ext>
                </a:extLst>
              </a:tr>
              <a:tr h="370840">
                <a:tc>
                  <a:txBody>
                    <a:bodyPr/>
                    <a:lstStyle/>
                    <a:p>
                      <a:endParaRPr lang="nl-NL" dirty="0"/>
                    </a:p>
                  </a:txBody>
                  <a:tcPr/>
                </a:tc>
                <a:extLst>
                  <a:ext uri="{0D108BD9-81ED-4DB2-BD59-A6C34878D82A}">
                    <a16:rowId xmlns:a16="http://schemas.microsoft.com/office/drawing/2014/main" val="61633388"/>
                  </a:ext>
                </a:extLst>
              </a:tr>
            </a:tbl>
          </a:graphicData>
        </a:graphic>
      </p:graphicFrame>
      <p:cxnSp>
        <p:nvCxnSpPr>
          <p:cNvPr id="8" name="Rechte verbindingslijn met pijl 7">
            <a:extLst>
              <a:ext uri="{FF2B5EF4-FFF2-40B4-BE49-F238E27FC236}">
                <a16:creationId xmlns:a16="http://schemas.microsoft.com/office/drawing/2014/main" id="{BDAA7F8E-71FC-29AE-2E7E-2118907CAEBE}"/>
              </a:ext>
            </a:extLst>
          </p:cNvPr>
          <p:cNvCxnSpPr>
            <a:cxnSpLocks/>
            <a:stCxn id="3" idx="0"/>
            <a:endCxn id="7" idx="2"/>
          </p:cNvCxnSpPr>
          <p:nvPr/>
        </p:nvCxnSpPr>
        <p:spPr>
          <a:xfrm flipV="1">
            <a:off x="6180003" y="3391604"/>
            <a:ext cx="0" cy="1486466"/>
          </a:xfrm>
          <a:prstGeom prst="straightConnector1">
            <a:avLst/>
          </a:prstGeom>
          <a:ln>
            <a:headEnd type="none"/>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el 5">
            <a:extLst>
              <a:ext uri="{FF2B5EF4-FFF2-40B4-BE49-F238E27FC236}">
                <a16:creationId xmlns:a16="http://schemas.microsoft.com/office/drawing/2014/main" id="{6C17475C-FD43-18F7-C75D-37A82002A086}"/>
              </a:ext>
            </a:extLst>
          </p:cNvPr>
          <p:cNvGraphicFramePr>
            <a:graphicFrameLocks/>
          </p:cNvGraphicFramePr>
          <p:nvPr/>
        </p:nvGraphicFramePr>
        <p:xfrm>
          <a:off x="9344515" y="5014595"/>
          <a:ext cx="2709231" cy="1478280"/>
        </p:xfrm>
        <a:graphic>
          <a:graphicData uri="http://schemas.openxmlformats.org/drawingml/2006/table">
            <a:tbl>
              <a:tblPr firstRow="1" bandRow="1">
                <a:tableStyleId>{5C22544A-7EE6-4342-B048-85BDC9FD1C3A}</a:tableStyleId>
              </a:tblPr>
              <a:tblGrid>
                <a:gridCol w="2709231">
                  <a:extLst>
                    <a:ext uri="{9D8B030D-6E8A-4147-A177-3AD203B41FA5}">
                      <a16:colId xmlns:a16="http://schemas.microsoft.com/office/drawing/2014/main" val="2642841978"/>
                    </a:ext>
                  </a:extLst>
                </a:gridCol>
              </a:tblGrid>
              <a:tr h="0">
                <a:tc>
                  <a:txBody>
                    <a:bodyPr/>
                    <a:lstStyle/>
                    <a:p>
                      <a:r>
                        <a:rPr lang="nl-NL" dirty="0"/>
                        <a:t>DimZ1</a:t>
                      </a:r>
                    </a:p>
                  </a:txBody>
                  <a:tcPr/>
                </a:tc>
                <a:extLst>
                  <a:ext uri="{0D108BD9-81ED-4DB2-BD59-A6C34878D82A}">
                    <a16:rowId xmlns:a16="http://schemas.microsoft.com/office/drawing/2014/main" val="2127233373"/>
                  </a:ext>
                </a:extLst>
              </a:tr>
              <a:tr h="370840">
                <a:tc>
                  <a:txBody>
                    <a:bodyPr/>
                    <a:lstStyle/>
                    <a:p>
                      <a:endParaRPr lang="nl-NL"/>
                    </a:p>
                  </a:txBody>
                  <a:tcPr/>
                </a:tc>
                <a:extLst>
                  <a:ext uri="{0D108BD9-81ED-4DB2-BD59-A6C34878D82A}">
                    <a16:rowId xmlns:a16="http://schemas.microsoft.com/office/drawing/2014/main" val="3389924029"/>
                  </a:ext>
                </a:extLst>
              </a:tr>
              <a:tr h="370840">
                <a:tc>
                  <a:txBody>
                    <a:bodyPr/>
                    <a:lstStyle/>
                    <a:p>
                      <a:endParaRPr lang="nl-NL"/>
                    </a:p>
                  </a:txBody>
                  <a:tcPr/>
                </a:tc>
                <a:extLst>
                  <a:ext uri="{0D108BD9-81ED-4DB2-BD59-A6C34878D82A}">
                    <a16:rowId xmlns:a16="http://schemas.microsoft.com/office/drawing/2014/main" val="3240258811"/>
                  </a:ext>
                </a:extLst>
              </a:tr>
              <a:tr h="370840">
                <a:tc>
                  <a:txBody>
                    <a:bodyPr/>
                    <a:lstStyle/>
                    <a:p>
                      <a:endParaRPr lang="nl-NL" dirty="0"/>
                    </a:p>
                  </a:txBody>
                  <a:tcPr/>
                </a:tc>
                <a:extLst>
                  <a:ext uri="{0D108BD9-81ED-4DB2-BD59-A6C34878D82A}">
                    <a16:rowId xmlns:a16="http://schemas.microsoft.com/office/drawing/2014/main" val="61633388"/>
                  </a:ext>
                </a:extLst>
              </a:tr>
            </a:tbl>
          </a:graphicData>
        </a:graphic>
      </p:graphicFrame>
    </p:spTree>
    <p:extLst>
      <p:ext uri="{BB962C8B-B14F-4D97-AF65-F5344CB8AC3E}">
        <p14:creationId xmlns:p14="http://schemas.microsoft.com/office/powerpoint/2010/main" val="12872096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2092A-E0D5-91A3-E69C-5B29BF4B644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277711B-B77E-DAD3-8062-C7CFAC38A67F}"/>
              </a:ext>
            </a:extLst>
          </p:cNvPr>
          <p:cNvSpPr>
            <a:spLocks noGrp="1"/>
          </p:cNvSpPr>
          <p:nvPr>
            <p:ph type="title"/>
          </p:nvPr>
        </p:nvSpPr>
        <p:spPr>
          <a:solidFill>
            <a:schemeClr val="accent6">
              <a:lumMod val="20000"/>
              <a:lumOff val="80000"/>
            </a:schemeClr>
          </a:solidFill>
        </p:spPr>
        <p:txBody>
          <a:bodyPr/>
          <a:lstStyle/>
          <a:p>
            <a:r>
              <a:rPr lang="nl-NL"/>
              <a:t>Alberto opgave </a:t>
            </a:r>
            <a:r>
              <a:rPr lang="nl-NL" err="1"/>
              <a:t>KPIs</a:t>
            </a:r>
            <a:r>
              <a:rPr lang="nl-NL"/>
              <a:t> naar </a:t>
            </a:r>
            <a:r>
              <a:rPr lang="nl-NL" err="1"/>
              <a:t>queries</a:t>
            </a:r>
            <a:r>
              <a:rPr lang="nl-NL"/>
              <a:t> in het dimensioneel model</a:t>
            </a:r>
            <a:endParaRPr lang="en-GB"/>
          </a:p>
        </p:txBody>
      </p:sp>
      <p:sp>
        <p:nvSpPr>
          <p:cNvPr id="3" name="Tijdelijke aanduiding voor inhoud 2">
            <a:extLst>
              <a:ext uri="{FF2B5EF4-FFF2-40B4-BE49-F238E27FC236}">
                <a16:creationId xmlns:a16="http://schemas.microsoft.com/office/drawing/2014/main" id="{3F721DC7-2D68-0FA1-3DBB-AD64EDA61D03}"/>
              </a:ext>
            </a:extLst>
          </p:cNvPr>
          <p:cNvSpPr>
            <a:spLocks noGrp="1"/>
          </p:cNvSpPr>
          <p:nvPr>
            <p:ph sz="half" idx="1"/>
          </p:nvPr>
        </p:nvSpPr>
        <p:spPr>
          <a:solidFill>
            <a:schemeClr val="accent6">
              <a:lumMod val="20000"/>
              <a:lumOff val="80000"/>
            </a:schemeClr>
          </a:solidFill>
        </p:spPr>
        <p:txBody>
          <a:bodyPr>
            <a:normAutofit/>
          </a:bodyPr>
          <a:lstStyle/>
          <a:p>
            <a:pPr marL="0" indent="0">
              <a:buNone/>
            </a:pPr>
            <a:r>
              <a:rPr lang="nl-NL" dirty="0"/>
              <a:t>Maak een Dashboard report op basis van de </a:t>
            </a:r>
            <a:r>
              <a:rPr lang="nl-NL" dirty="0" err="1"/>
              <a:t>datamart_bestelling</a:t>
            </a:r>
            <a:r>
              <a:rPr lang="nl-NL" dirty="0"/>
              <a:t> Kolommen van:</a:t>
            </a:r>
          </a:p>
          <a:p>
            <a:r>
              <a:rPr lang="nl-NL" dirty="0"/>
              <a:t>buurten</a:t>
            </a:r>
          </a:p>
          <a:p>
            <a:r>
              <a:rPr lang="nl-NL" dirty="0"/>
              <a:t>producten</a:t>
            </a:r>
          </a:p>
          <a:p>
            <a:r>
              <a:rPr lang="nl-NL" dirty="0"/>
              <a:t>maanden</a:t>
            </a:r>
          </a:p>
          <a:p>
            <a:r>
              <a:rPr lang="nl-NL" dirty="0"/>
              <a:t>Verkoopaantallen</a:t>
            </a:r>
          </a:p>
        </p:txBody>
      </p:sp>
      <p:sp>
        <p:nvSpPr>
          <p:cNvPr id="4" name="Tijdelijke aanduiding voor inhoud 3">
            <a:extLst>
              <a:ext uri="{FF2B5EF4-FFF2-40B4-BE49-F238E27FC236}">
                <a16:creationId xmlns:a16="http://schemas.microsoft.com/office/drawing/2014/main" id="{D81A6EAB-B5A3-D83C-5A73-B1E8B79FB35E}"/>
              </a:ext>
            </a:extLst>
          </p:cNvPr>
          <p:cNvSpPr>
            <a:spLocks noGrp="1"/>
          </p:cNvSpPr>
          <p:nvPr>
            <p:ph sz="half" idx="2"/>
          </p:nvPr>
        </p:nvSpPr>
        <p:spPr>
          <a:solidFill>
            <a:schemeClr val="accent6">
              <a:lumMod val="20000"/>
              <a:lumOff val="80000"/>
            </a:schemeClr>
          </a:solidFill>
        </p:spPr>
        <p:txBody>
          <a:bodyPr/>
          <a:lstStyle/>
          <a:p>
            <a:pPr marL="0" indent="0">
              <a:buNone/>
            </a:pPr>
            <a:r>
              <a:rPr lang="nl-NL" dirty="0"/>
              <a:t>Daarna filteren op </a:t>
            </a:r>
          </a:p>
          <a:p>
            <a:r>
              <a:rPr lang="nl-NL" dirty="0" err="1"/>
              <a:t>GeografiePlaats:Culemborg</a:t>
            </a:r>
            <a:endParaRPr lang="nl-NL" dirty="0"/>
          </a:p>
          <a:p>
            <a:r>
              <a:rPr lang="nl-NL" dirty="0" err="1"/>
              <a:t>ProductGroep</a:t>
            </a:r>
            <a:r>
              <a:rPr lang="nl-NL" dirty="0"/>
              <a:t>: IJsproducten</a:t>
            </a:r>
          </a:p>
          <a:p>
            <a:r>
              <a:rPr lang="nl-NL" dirty="0" err="1"/>
              <a:t>DatumMaand</a:t>
            </a:r>
            <a:r>
              <a:rPr lang="nl-NL" dirty="0"/>
              <a:t>: April</a:t>
            </a:r>
          </a:p>
          <a:p>
            <a:r>
              <a:rPr lang="nl-NL" dirty="0"/>
              <a:t>Toevoegen Verkoopbedragen aan de kolomlijst</a:t>
            </a:r>
          </a:p>
          <a:p>
            <a:pPr marL="0" indent="0">
              <a:buNone/>
            </a:pPr>
            <a:endParaRPr lang="nl-NL" dirty="0"/>
          </a:p>
        </p:txBody>
      </p:sp>
      <p:sp>
        <p:nvSpPr>
          <p:cNvPr id="7" name="Tekstvak 6">
            <a:extLst>
              <a:ext uri="{FF2B5EF4-FFF2-40B4-BE49-F238E27FC236}">
                <a16:creationId xmlns:a16="http://schemas.microsoft.com/office/drawing/2014/main" id="{646E3DF6-77EA-978D-4D5B-F512A8EA2567}"/>
              </a:ext>
            </a:extLst>
          </p:cNvPr>
          <p:cNvSpPr txBox="1"/>
          <p:nvPr/>
        </p:nvSpPr>
        <p:spPr>
          <a:xfrm>
            <a:off x="2193217" y="6308209"/>
            <a:ext cx="5751903" cy="369332"/>
          </a:xfrm>
          <a:prstGeom prst="rect">
            <a:avLst/>
          </a:prstGeom>
          <a:solidFill>
            <a:schemeClr val="accent2"/>
          </a:solidFill>
        </p:spPr>
        <p:txBody>
          <a:bodyPr wrap="square" rtlCol="0">
            <a:spAutoFit/>
          </a:bodyPr>
          <a:lstStyle/>
          <a:p>
            <a:r>
              <a:rPr lang="nl-NL" dirty="0">
                <a:hlinkClick r:id="rId3"/>
              </a:rPr>
              <a:t>https://cursus.data-docent.nl/Diagrams/diagram28.html</a:t>
            </a:r>
            <a:endParaRPr lang="nl-NL" dirty="0"/>
          </a:p>
        </p:txBody>
      </p:sp>
    </p:spTree>
    <p:extLst>
      <p:ext uri="{BB962C8B-B14F-4D97-AF65-F5344CB8AC3E}">
        <p14:creationId xmlns:p14="http://schemas.microsoft.com/office/powerpoint/2010/main" val="11583077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76F3E0-C880-92F4-09E4-270AC41F904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90C56BE-965E-E356-6C68-9389183A9564}"/>
              </a:ext>
            </a:extLst>
          </p:cNvPr>
          <p:cNvSpPr>
            <a:spLocks noGrp="1"/>
          </p:cNvSpPr>
          <p:nvPr>
            <p:ph type="title"/>
          </p:nvPr>
        </p:nvSpPr>
        <p:spPr>
          <a:solidFill>
            <a:schemeClr val="accent6">
              <a:lumMod val="20000"/>
              <a:lumOff val="80000"/>
            </a:schemeClr>
          </a:solidFill>
        </p:spPr>
        <p:txBody>
          <a:bodyPr/>
          <a:lstStyle/>
          <a:p>
            <a:r>
              <a:rPr lang="nl-NL" dirty="0"/>
              <a:t>Extra Alberto opgave </a:t>
            </a:r>
            <a:r>
              <a:rPr lang="nl-NL" dirty="0" err="1"/>
              <a:t>KPIs</a:t>
            </a:r>
            <a:r>
              <a:rPr lang="nl-NL" dirty="0"/>
              <a:t> naar </a:t>
            </a:r>
            <a:r>
              <a:rPr lang="nl-NL" dirty="0" err="1"/>
              <a:t>queries</a:t>
            </a:r>
            <a:r>
              <a:rPr lang="nl-NL" dirty="0"/>
              <a:t> in het dimensioneel model en een dashboard</a:t>
            </a:r>
            <a:endParaRPr lang="en-GB" dirty="0"/>
          </a:p>
        </p:txBody>
      </p:sp>
      <p:sp>
        <p:nvSpPr>
          <p:cNvPr id="3" name="Tijdelijke aanduiding voor inhoud 2">
            <a:extLst>
              <a:ext uri="{FF2B5EF4-FFF2-40B4-BE49-F238E27FC236}">
                <a16:creationId xmlns:a16="http://schemas.microsoft.com/office/drawing/2014/main" id="{B6221300-81A2-2F69-58B1-5E1E84AA9D2B}"/>
              </a:ext>
            </a:extLst>
          </p:cNvPr>
          <p:cNvSpPr>
            <a:spLocks noGrp="1"/>
          </p:cNvSpPr>
          <p:nvPr>
            <p:ph sz="half" idx="1"/>
          </p:nvPr>
        </p:nvSpPr>
        <p:spPr>
          <a:solidFill>
            <a:schemeClr val="accent6">
              <a:lumMod val="20000"/>
              <a:lumOff val="80000"/>
            </a:schemeClr>
          </a:solidFill>
        </p:spPr>
        <p:txBody>
          <a:bodyPr>
            <a:normAutofit/>
          </a:bodyPr>
          <a:lstStyle/>
          <a:p>
            <a:pPr marL="0" indent="0">
              <a:buNone/>
            </a:pPr>
            <a:r>
              <a:rPr lang="nl-NL" dirty="0"/>
              <a:t>Maak een selfservice report op basis van de </a:t>
            </a:r>
            <a:r>
              <a:rPr lang="nl-NL" dirty="0" err="1"/>
              <a:t>datamart_bezorging</a:t>
            </a:r>
            <a:r>
              <a:rPr lang="nl-NL" dirty="0"/>
              <a:t> Kolommen van:</a:t>
            </a:r>
          </a:p>
          <a:p>
            <a:r>
              <a:rPr lang="nl-NL" dirty="0"/>
              <a:t>Bezorger</a:t>
            </a:r>
          </a:p>
          <a:p>
            <a:r>
              <a:rPr lang="nl-NL" dirty="0"/>
              <a:t>Vervoermiddel</a:t>
            </a:r>
          </a:p>
          <a:p>
            <a:r>
              <a:rPr lang="nl-NL" dirty="0"/>
              <a:t>Vestiging</a:t>
            </a:r>
          </a:p>
          <a:p>
            <a:r>
              <a:rPr lang="nl-NL" dirty="0"/>
              <a:t>Bezorgtijden</a:t>
            </a:r>
          </a:p>
        </p:txBody>
      </p:sp>
      <p:sp>
        <p:nvSpPr>
          <p:cNvPr id="4" name="Tijdelijke aanduiding voor inhoud 3">
            <a:extLst>
              <a:ext uri="{FF2B5EF4-FFF2-40B4-BE49-F238E27FC236}">
                <a16:creationId xmlns:a16="http://schemas.microsoft.com/office/drawing/2014/main" id="{D9AD3D11-9909-A262-BEB5-331C080B4D1C}"/>
              </a:ext>
            </a:extLst>
          </p:cNvPr>
          <p:cNvSpPr>
            <a:spLocks noGrp="1"/>
          </p:cNvSpPr>
          <p:nvPr>
            <p:ph sz="half" idx="2"/>
          </p:nvPr>
        </p:nvSpPr>
        <p:spPr>
          <a:solidFill>
            <a:schemeClr val="accent6">
              <a:lumMod val="20000"/>
              <a:lumOff val="80000"/>
            </a:schemeClr>
          </a:solidFill>
        </p:spPr>
        <p:txBody>
          <a:bodyPr/>
          <a:lstStyle/>
          <a:p>
            <a:pPr marL="0" indent="0">
              <a:buNone/>
            </a:pPr>
            <a:r>
              <a:rPr lang="nl-NL" b="1" dirty="0"/>
              <a:t>Bepaal een KPI met een beschrijving en definitie en </a:t>
            </a:r>
            <a:r>
              <a:rPr lang="nl-NL" dirty="0"/>
              <a:t>z</a:t>
            </a:r>
            <a:r>
              <a:rPr lang="nl-NL" b="1" dirty="0"/>
              <a:t>et dit om naar een dashboard!</a:t>
            </a:r>
          </a:p>
        </p:txBody>
      </p:sp>
      <p:sp>
        <p:nvSpPr>
          <p:cNvPr id="5" name="Tekstvak 4">
            <a:extLst>
              <a:ext uri="{FF2B5EF4-FFF2-40B4-BE49-F238E27FC236}">
                <a16:creationId xmlns:a16="http://schemas.microsoft.com/office/drawing/2014/main" id="{435F9467-C0A7-9409-0E4C-8D9DB4D9D3FF}"/>
              </a:ext>
            </a:extLst>
          </p:cNvPr>
          <p:cNvSpPr txBox="1"/>
          <p:nvPr/>
        </p:nvSpPr>
        <p:spPr>
          <a:xfrm>
            <a:off x="2193217" y="6308209"/>
            <a:ext cx="5751903" cy="369332"/>
          </a:xfrm>
          <a:prstGeom prst="rect">
            <a:avLst/>
          </a:prstGeom>
          <a:solidFill>
            <a:schemeClr val="accent2"/>
          </a:solidFill>
        </p:spPr>
        <p:txBody>
          <a:bodyPr wrap="square" rtlCol="0">
            <a:spAutoFit/>
          </a:bodyPr>
          <a:lstStyle/>
          <a:p>
            <a:r>
              <a:rPr lang="nl-NL" dirty="0">
                <a:hlinkClick r:id="rId3"/>
              </a:rPr>
              <a:t>https://cursus.data-docent.nl/Diagrams/diagram28.html</a:t>
            </a:r>
            <a:endParaRPr lang="nl-NL" dirty="0"/>
          </a:p>
        </p:txBody>
      </p:sp>
    </p:spTree>
    <p:extLst>
      <p:ext uri="{BB962C8B-B14F-4D97-AF65-F5344CB8AC3E}">
        <p14:creationId xmlns:p14="http://schemas.microsoft.com/office/powerpoint/2010/main" val="37182657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1F429F-F80E-0728-8ED4-E020473E179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4E427A6-4FFF-62F8-D0C0-BD0F1EA5A523}"/>
              </a:ext>
            </a:extLst>
          </p:cNvPr>
          <p:cNvSpPr>
            <a:spLocks noGrp="1"/>
          </p:cNvSpPr>
          <p:nvPr>
            <p:ph type="title"/>
          </p:nvPr>
        </p:nvSpPr>
        <p:spPr>
          <a:solidFill>
            <a:schemeClr val="accent6">
              <a:lumMod val="20000"/>
              <a:lumOff val="80000"/>
            </a:schemeClr>
          </a:solidFill>
        </p:spPr>
        <p:txBody>
          <a:bodyPr/>
          <a:lstStyle/>
          <a:p>
            <a:r>
              <a:rPr lang="nl-NL" b="1" dirty="0"/>
              <a:t>Extra Alberto opgave Klimaatinvloeden op omzet</a:t>
            </a:r>
            <a:endParaRPr lang="en-GB" b="1" dirty="0"/>
          </a:p>
        </p:txBody>
      </p:sp>
      <p:sp>
        <p:nvSpPr>
          <p:cNvPr id="3" name="Tijdelijke aanduiding voor inhoud 2">
            <a:extLst>
              <a:ext uri="{FF2B5EF4-FFF2-40B4-BE49-F238E27FC236}">
                <a16:creationId xmlns:a16="http://schemas.microsoft.com/office/drawing/2014/main" id="{30D7B356-57AC-1413-2D5F-D806BB4A9E8C}"/>
              </a:ext>
            </a:extLst>
          </p:cNvPr>
          <p:cNvSpPr>
            <a:spLocks noGrp="1"/>
          </p:cNvSpPr>
          <p:nvPr>
            <p:ph idx="1"/>
          </p:nvPr>
        </p:nvSpPr>
        <p:spPr>
          <a:solidFill>
            <a:schemeClr val="accent6">
              <a:lumMod val="20000"/>
              <a:lumOff val="80000"/>
            </a:schemeClr>
          </a:solidFill>
        </p:spPr>
        <p:txBody>
          <a:bodyPr>
            <a:normAutofit/>
          </a:bodyPr>
          <a:lstStyle/>
          <a:p>
            <a:pPr marL="0" indent="0">
              <a:buNone/>
            </a:pPr>
            <a:r>
              <a:rPr lang="nl-NL" dirty="0"/>
              <a:t>Maak een Dashboard report op basis van de </a:t>
            </a:r>
            <a:r>
              <a:rPr lang="nl-NL" dirty="0" err="1"/>
              <a:t>datamart_bestelling</a:t>
            </a:r>
            <a:r>
              <a:rPr lang="nl-NL" dirty="0"/>
              <a:t> van</a:t>
            </a:r>
          </a:p>
          <a:p>
            <a:r>
              <a:rPr lang="nl-NL" dirty="0"/>
              <a:t>Alberto wil graag zien of er klimaatinvloeden zijn op de omzet</a:t>
            </a:r>
          </a:p>
          <a:p>
            <a:r>
              <a:rPr lang="nl-NL" dirty="0"/>
              <a:t>Kijk hierbij naar temperatuur en neerslag en windkracht</a:t>
            </a:r>
          </a:p>
          <a:p>
            <a:r>
              <a:rPr lang="nl-NL" dirty="0"/>
              <a:t>Is er een verschil tussen de verschillende productgroepen</a:t>
            </a:r>
          </a:p>
          <a:p>
            <a:r>
              <a:rPr lang="nl-NL" b="1" dirty="0"/>
              <a:t>Kan Alberto inzicht krijgen welke klimaateffecten van invloed zijn op de verkopen</a:t>
            </a:r>
          </a:p>
          <a:p>
            <a:pPr marL="0" indent="0">
              <a:buNone/>
            </a:pPr>
            <a:endParaRPr lang="nl-NL" dirty="0"/>
          </a:p>
        </p:txBody>
      </p:sp>
      <p:sp>
        <p:nvSpPr>
          <p:cNvPr id="7" name="Tekstvak 6">
            <a:extLst>
              <a:ext uri="{FF2B5EF4-FFF2-40B4-BE49-F238E27FC236}">
                <a16:creationId xmlns:a16="http://schemas.microsoft.com/office/drawing/2014/main" id="{74E3BD4D-AAF9-6DF6-B760-3364075C4388}"/>
              </a:ext>
            </a:extLst>
          </p:cNvPr>
          <p:cNvSpPr txBox="1"/>
          <p:nvPr/>
        </p:nvSpPr>
        <p:spPr>
          <a:xfrm>
            <a:off x="2193217" y="6308209"/>
            <a:ext cx="5751903" cy="369332"/>
          </a:xfrm>
          <a:prstGeom prst="rect">
            <a:avLst/>
          </a:prstGeom>
          <a:solidFill>
            <a:schemeClr val="accent2"/>
          </a:solidFill>
        </p:spPr>
        <p:txBody>
          <a:bodyPr wrap="square" rtlCol="0">
            <a:spAutoFit/>
          </a:bodyPr>
          <a:lstStyle/>
          <a:p>
            <a:r>
              <a:rPr lang="nl-NL" dirty="0">
                <a:hlinkClick r:id="rId3"/>
              </a:rPr>
              <a:t>https://cursus.data-docent.nl/Diagrams/diagram28.html</a:t>
            </a:r>
            <a:endParaRPr lang="nl-NL" dirty="0"/>
          </a:p>
        </p:txBody>
      </p:sp>
    </p:spTree>
    <p:extLst>
      <p:ext uri="{BB962C8B-B14F-4D97-AF65-F5344CB8AC3E}">
        <p14:creationId xmlns:p14="http://schemas.microsoft.com/office/powerpoint/2010/main" val="8898078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F4E0F-29F5-0EDA-7017-3600AF3F4E3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5C56BA1-12EC-9EC7-CB4C-F3A1091BE80E}"/>
              </a:ext>
            </a:extLst>
          </p:cNvPr>
          <p:cNvSpPr>
            <a:spLocks noGrp="1"/>
          </p:cNvSpPr>
          <p:nvPr>
            <p:ph type="title"/>
          </p:nvPr>
        </p:nvSpPr>
        <p:spPr>
          <a:solidFill>
            <a:schemeClr val="accent6">
              <a:lumMod val="20000"/>
              <a:lumOff val="80000"/>
            </a:schemeClr>
          </a:solidFill>
        </p:spPr>
        <p:txBody>
          <a:bodyPr/>
          <a:lstStyle/>
          <a:p>
            <a:r>
              <a:rPr lang="nl-NL" b="1" dirty="0"/>
              <a:t>Extra Alberto opgave Bezorging en bezorgers</a:t>
            </a:r>
            <a:endParaRPr lang="en-GB" b="1" dirty="0"/>
          </a:p>
        </p:txBody>
      </p:sp>
      <p:sp>
        <p:nvSpPr>
          <p:cNvPr id="3" name="Tijdelijke aanduiding voor inhoud 2">
            <a:extLst>
              <a:ext uri="{FF2B5EF4-FFF2-40B4-BE49-F238E27FC236}">
                <a16:creationId xmlns:a16="http://schemas.microsoft.com/office/drawing/2014/main" id="{08E45F03-7028-858C-B1CF-ADFBFB05787C}"/>
              </a:ext>
            </a:extLst>
          </p:cNvPr>
          <p:cNvSpPr>
            <a:spLocks noGrp="1"/>
          </p:cNvSpPr>
          <p:nvPr>
            <p:ph idx="1"/>
          </p:nvPr>
        </p:nvSpPr>
        <p:spPr>
          <a:solidFill>
            <a:schemeClr val="accent6">
              <a:lumMod val="20000"/>
              <a:lumOff val="80000"/>
            </a:schemeClr>
          </a:solidFill>
        </p:spPr>
        <p:txBody>
          <a:bodyPr>
            <a:normAutofit/>
          </a:bodyPr>
          <a:lstStyle/>
          <a:p>
            <a:pPr marL="0" indent="0">
              <a:buNone/>
            </a:pPr>
            <a:r>
              <a:rPr lang="nl-NL" dirty="0"/>
              <a:t>Maak een Dashboard report op basis van de </a:t>
            </a:r>
            <a:r>
              <a:rPr lang="nl-NL" dirty="0" err="1"/>
              <a:t>datamart_bezorging</a:t>
            </a:r>
            <a:r>
              <a:rPr lang="nl-NL" dirty="0"/>
              <a:t> van</a:t>
            </a:r>
          </a:p>
          <a:p>
            <a:r>
              <a:rPr lang="nl-NL" dirty="0"/>
              <a:t>Alberto wil graag zien wat de bezorgtijden zijn bij de bezorgingen</a:t>
            </a:r>
          </a:p>
          <a:p>
            <a:r>
              <a:rPr lang="nl-NL" dirty="0"/>
              <a:t>Is er een verklaring in het vervoermiddel en de bezorgtijd</a:t>
            </a:r>
          </a:p>
          <a:p>
            <a:r>
              <a:rPr lang="nl-NL" b="1" dirty="0"/>
              <a:t>Alberto wil graag nieuwe bezorgers aannemen welk vervoermiddel stel je voor</a:t>
            </a:r>
          </a:p>
          <a:p>
            <a:r>
              <a:rPr lang="nl-NL" dirty="0"/>
              <a:t>Alberto wil graag een beeld hebben van de bezorging evaluaties</a:t>
            </a:r>
          </a:p>
          <a:p>
            <a:r>
              <a:rPr lang="nl-NL" b="1" dirty="0"/>
              <a:t>Zijn er bezorgers die verhoudingsgewijs slecht scoren?</a:t>
            </a:r>
          </a:p>
          <a:p>
            <a:endParaRPr lang="nl-NL" dirty="0"/>
          </a:p>
          <a:p>
            <a:pPr marL="0" indent="0">
              <a:buNone/>
            </a:pPr>
            <a:endParaRPr lang="nl-NL" dirty="0"/>
          </a:p>
          <a:p>
            <a:pPr marL="0" indent="0">
              <a:buNone/>
            </a:pPr>
            <a:endParaRPr lang="nl-NL" dirty="0"/>
          </a:p>
        </p:txBody>
      </p:sp>
      <p:sp>
        <p:nvSpPr>
          <p:cNvPr id="7" name="Tekstvak 6">
            <a:extLst>
              <a:ext uri="{FF2B5EF4-FFF2-40B4-BE49-F238E27FC236}">
                <a16:creationId xmlns:a16="http://schemas.microsoft.com/office/drawing/2014/main" id="{03FC8974-0B32-9626-99FC-385646133281}"/>
              </a:ext>
            </a:extLst>
          </p:cNvPr>
          <p:cNvSpPr txBox="1"/>
          <p:nvPr/>
        </p:nvSpPr>
        <p:spPr>
          <a:xfrm>
            <a:off x="2193217" y="6308209"/>
            <a:ext cx="5751903" cy="369332"/>
          </a:xfrm>
          <a:prstGeom prst="rect">
            <a:avLst/>
          </a:prstGeom>
          <a:solidFill>
            <a:schemeClr val="accent2"/>
          </a:solidFill>
        </p:spPr>
        <p:txBody>
          <a:bodyPr wrap="square" rtlCol="0">
            <a:spAutoFit/>
          </a:bodyPr>
          <a:lstStyle/>
          <a:p>
            <a:r>
              <a:rPr lang="nl-NL" dirty="0">
                <a:hlinkClick r:id="rId3"/>
              </a:rPr>
              <a:t>https://cursus.data-docent.nl/Diagrams/diagram28.html</a:t>
            </a:r>
            <a:endParaRPr lang="nl-NL" dirty="0"/>
          </a:p>
        </p:txBody>
      </p:sp>
    </p:spTree>
    <p:extLst>
      <p:ext uri="{BB962C8B-B14F-4D97-AF65-F5344CB8AC3E}">
        <p14:creationId xmlns:p14="http://schemas.microsoft.com/office/powerpoint/2010/main" val="33976692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3F40F1-AA79-DBBA-059B-7F7042DF49A6}"/>
              </a:ext>
            </a:extLst>
          </p:cNvPr>
          <p:cNvSpPr>
            <a:spLocks noGrp="1"/>
          </p:cNvSpPr>
          <p:nvPr>
            <p:ph type="title"/>
          </p:nvPr>
        </p:nvSpPr>
        <p:spPr>
          <a:solidFill>
            <a:schemeClr val="accent6">
              <a:lumMod val="20000"/>
              <a:lumOff val="80000"/>
            </a:schemeClr>
          </a:solidFill>
        </p:spPr>
        <p:txBody>
          <a:bodyPr/>
          <a:lstStyle/>
          <a:p>
            <a:r>
              <a:rPr lang="nl-NL"/>
              <a:t>Opgave data analyse</a:t>
            </a:r>
          </a:p>
        </p:txBody>
      </p:sp>
      <p:sp>
        <p:nvSpPr>
          <p:cNvPr id="3" name="Tijdelijke aanduiding voor inhoud 2">
            <a:extLst>
              <a:ext uri="{FF2B5EF4-FFF2-40B4-BE49-F238E27FC236}">
                <a16:creationId xmlns:a16="http://schemas.microsoft.com/office/drawing/2014/main" id="{469B043B-39FE-166C-DFE4-6268773C6F05}"/>
              </a:ext>
            </a:extLst>
          </p:cNvPr>
          <p:cNvSpPr>
            <a:spLocks noGrp="1"/>
          </p:cNvSpPr>
          <p:nvPr>
            <p:ph idx="1"/>
          </p:nvPr>
        </p:nvSpPr>
        <p:spPr>
          <a:solidFill>
            <a:schemeClr val="accent6">
              <a:lumMod val="20000"/>
              <a:lumOff val="80000"/>
            </a:schemeClr>
          </a:solidFill>
        </p:spPr>
        <p:txBody>
          <a:bodyPr/>
          <a:lstStyle/>
          <a:p>
            <a:pPr marL="0" indent="0">
              <a:buNone/>
            </a:pPr>
            <a:r>
              <a:rPr lang="nl-NL"/>
              <a:t>Alberto wil graag voorspellen hoeveel ijs hij vanavond moet maken voor morgen. </a:t>
            </a:r>
          </a:p>
          <a:p>
            <a:pPr marL="0" indent="0">
              <a:buNone/>
            </a:pPr>
            <a:r>
              <a:rPr lang="nl-NL"/>
              <a:t>Hij denkt dat de temperatuur, neerslag, windsnelheid en windrichting de basis is om een accurate voorspelling te doen</a:t>
            </a:r>
          </a:p>
          <a:p>
            <a:pPr marL="0" indent="0">
              <a:buNone/>
            </a:pPr>
            <a:r>
              <a:rPr lang="nl-NL"/>
              <a:t>Welk algoritme heeft je voorkeur</a:t>
            </a:r>
          </a:p>
        </p:txBody>
      </p:sp>
      <p:sp>
        <p:nvSpPr>
          <p:cNvPr id="4" name="Tijdelijke aanduiding voor dianummer 3">
            <a:extLst>
              <a:ext uri="{FF2B5EF4-FFF2-40B4-BE49-F238E27FC236}">
                <a16:creationId xmlns:a16="http://schemas.microsoft.com/office/drawing/2014/main" id="{E5A323CD-4E4D-3B03-76E8-C52C542A9A22}"/>
              </a:ext>
            </a:extLst>
          </p:cNvPr>
          <p:cNvSpPr>
            <a:spLocks noGrp="1"/>
          </p:cNvSpPr>
          <p:nvPr>
            <p:ph type="sldNum" sz="quarter" idx="12"/>
          </p:nvPr>
        </p:nvSpPr>
        <p:spPr/>
        <p:txBody>
          <a:bodyPr/>
          <a:lstStyle/>
          <a:p>
            <a:fld id="{FAC382EA-AAF4-41C6-A973-BB212F3D1075}" type="slidenum">
              <a:rPr lang="nl-NL" smtClean="0"/>
              <a:t>37</a:t>
            </a:fld>
            <a:endParaRPr lang="nl-NL"/>
          </a:p>
        </p:txBody>
      </p:sp>
    </p:spTree>
    <p:extLst>
      <p:ext uri="{BB962C8B-B14F-4D97-AF65-F5344CB8AC3E}">
        <p14:creationId xmlns:p14="http://schemas.microsoft.com/office/powerpoint/2010/main" val="13375754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90ED37-2D4C-3F9E-B654-15DB1F79FEE4}"/>
              </a:ext>
            </a:extLst>
          </p:cNvPr>
          <p:cNvSpPr>
            <a:spLocks noGrp="1"/>
          </p:cNvSpPr>
          <p:nvPr>
            <p:ph type="title"/>
          </p:nvPr>
        </p:nvSpPr>
        <p:spPr>
          <a:solidFill>
            <a:schemeClr val="accent6">
              <a:lumMod val="20000"/>
              <a:lumOff val="80000"/>
            </a:schemeClr>
          </a:solidFill>
        </p:spPr>
        <p:txBody>
          <a:bodyPr/>
          <a:lstStyle/>
          <a:p>
            <a:r>
              <a:rPr lang="nl-NL"/>
              <a:t>Eindopdracht Alberto</a:t>
            </a:r>
          </a:p>
        </p:txBody>
      </p:sp>
      <p:sp>
        <p:nvSpPr>
          <p:cNvPr id="4" name="Tijdelijke aanduiding voor inhoud 3">
            <a:extLst>
              <a:ext uri="{FF2B5EF4-FFF2-40B4-BE49-F238E27FC236}">
                <a16:creationId xmlns:a16="http://schemas.microsoft.com/office/drawing/2014/main" id="{53C6F16F-E186-F649-0615-0759AC33ECAE}"/>
              </a:ext>
            </a:extLst>
          </p:cNvPr>
          <p:cNvSpPr>
            <a:spLocks noGrp="1"/>
          </p:cNvSpPr>
          <p:nvPr>
            <p:ph idx="1"/>
          </p:nvPr>
        </p:nvSpPr>
        <p:spPr>
          <a:solidFill>
            <a:schemeClr val="accent6">
              <a:lumMod val="20000"/>
              <a:lumOff val="80000"/>
            </a:schemeClr>
          </a:solidFill>
        </p:spPr>
        <p:txBody>
          <a:bodyPr>
            <a:normAutofit fontScale="92500" lnSpcReduction="20000"/>
          </a:bodyPr>
          <a:lstStyle/>
          <a:p>
            <a:r>
              <a:rPr lang="nl-NL" dirty="0"/>
              <a:t>Naast de verkoopresultaten wil Alberto inzicht krijgen in de thuisbezorging</a:t>
            </a:r>
          </a:p>
          <a:p>
            <a:r>
              <a:rPr lang="nl-NL" dirty="0"/>
              <a:t>Hij wil graag weten of er invloed is in de bezorgtijden door vestiging, bezorger, vervoermiddel en de datum</a:t>
            </a:r>
          </a:p>
          <a:p>
            <a:r>
              <a:rPr lang="nl-NL" dirty="0"/>
              <a:t>Stel een tweetal </a:t>
            </a:r>
            <a:r>
              <a:rPr lang="nl-NL" dirty="0" err="1"/>
              <a:t>KPIs</a:t>
            </a:r>
            <a:r>
              <a:rPr lang="nl-NL" dirty="0"/>
              <a:t> op</a:t>
            </a:r>
          </a:p>
          <a:p>
            <a:r>
              <a:rPr lang="nl-NL" dirty="0"/>
              <a:t>Onderzoek het Alberto Datamodel (kijk ook naar </a:t>
            </a:r>
            <a:r>
              <a:rPr lang="nl-NL" dirty="0" err="1"/>
              <a:t>datamart_bezorging</a:t>
            </a:r>
            <a:r>
              <a:rPr lang="nl-NL" dirty="0"/>
              <a:t>) </a:t>
            </a:r>
            <a:r>
              <a:rPr lang="nl-NL" dirty="0">
                <a:hlinkClick r:id="rId2"/>
              </a:rPr>
              <a:t>https://cursus.data-docent.nl/Diagrams/diagram28.html</a:t>
            </a:r>
            <a:endParaRPr lang="nl-NL" dirty="0"/>
          </a:p>
          <a:p>
            <a:r>
              <a:rPr lang="nl-NL"/>
              <a:t>Ontwikkel </a:t>
            </a:r>
            <a:r>
              <a:rPr lang="nl-NL" dirty="0" err="1"/>
              <a:t>queries</a:t>
            </a:r>
            <a:r>
              <a:rPr lang="nl-NL" dirty="0"/>
              <a:t> voor deze </a:t>
            </a:r>
            <a:r>
              <a:rPr lang="nl-NL" dirty="0" err="1"/>
              <a:t>KPIs</a:t>
            </a:r>
            <a:endParaRPr lang="nl-NL" dirty="0"/>
          </a:p>
          <a:p>
            <a:r>
              <a:rPr lang="nl-NL" dirty="0"/>
              <a:t>Maak op de website een dashboard met een aantal adequate visualisaties</a:t>
            </a:r>
          </a:p>
          <a:p>
            <a:r>
              <a:rPr lang="nl-NL" dirty="0"/>
              <a:t>Presenteer je uitwerking aan de groep</a:t>
            </a:r>
          </a:p>
        </p:txBody>
      </p:sp>
      <p:sp>
        <p:nvSpPr>
          <p:cNvPr id="3" name="Tijdelijke aanduiding voor dianummer 2">
            <a:extLst>
              <a:ext uri="{FF2B5EF4-FFF2-40B4-BE49-F238E27FC236}">
                <a16:creationId xmlns:a16="http://schemas.microsoft.com/office/drawing/2014/main" id="{DFBA3183-CF53-BF4B-042C-5B001CB70089}"/>
              </a:ext>
            </a:extLst>
          </p:cNvPr>
          <p:cNvSpPr>
            <a:spLocks noGrp="1"/>
          </p:cNvSpPr>
          <p:nvPr>
            <p:ph type="sldNum" sz="quarter" idx="12"/>
          </p:nvPr>
        </p:nvSpPr>
        <p:spPr/>
        <p:txBody>
          <a:bodyPr/>
          <a:lstStyle/>
          <a:p>
            <a:fld id="{FAC382EA-AAF4-41C6-A973-BB212F3D1075}" type="slidenum">
              <a:rPr lang="nl-NL" smtClean="0"/>
              <a:t>38</a:t>
            </a:fld>
            <a:endParaRPr lang="nl-NL"/>
          </a:p>
        </p:txBody>
      </p:sp>
    </p:spTree>
    <p:extLst>
      <p:ext uri="{BB962C8B-B14F-4D97-AF65-F5344CB8AC3E}">
        <p14:creationId xmlns:p14="http://schemas.microsoft.com/office/powerpoint/2010/main" val="341568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6">
              <a:lumMod val="20000"/>
              <a:lumOff val="80000"/>
            </a:schemeClr>
          </a:solidFill>
        </p:spPr>
        <p:txBody>
          <a:bodyPr/>
          <a:lstStyle/>
          <a:p>
            <a:r>
              <a:rPr lang="nl-NL"/>
              <a:t>Case </a:t>
            </a:r>
            <a:r>
              <a:rPr lang="nl-NL" err="1"/>
              <a:t>Alberto’s</a:t>
            </a:r>
            <a:r>
              <a:rPr lang="nl-NL"/>
              <a:t> acties</a:t>
            </a:r>
          </a:p>
        </p:txBody>
      </p:sp>
      <p:sp>
        <p:nvSpPr>
          <p:cNvPr id="3" name="Tijdelijke aanduiding voor inhoud 2"/>
          <p:cNvSpPr>
            <a:spLocks noGrp="1"/>
          </p:cNvSpPr>
          <p:nvPr>
            <p:ph idx="1"/>
          </p:nvPr>
        </p:nvSpPr>
        <p:spPr>
          <a:solidFill>
            <a:schemeClr val="accent6">
              <a:lumMod val="20000"/>
              <a:lumOff val="80000"/>
            </a:schemeClr>
          </a:solidFill>
        </p:spPr>
        <p:txBody>
          <a:bodyPr>
            <a:normAutofit lnSpcReduction="10000"/>
          </a:bodyPr>
          <a:lstStyle/>
          <a:p>
            <a:r>
              <a:rPr lang="nl-NL" sz="2400" dirty="0"/>
              <a:t>Alberto besluit om een aantal knelpunten op te pakken</a:t>
            </a:r>
          </a:p>
          <a:p>
            <a:r>
              <a:rPr lang="nl-NL" sz="2400" dirty="0"/>
              <a:t>Hij wil inzicht krijgen in hoe de organisatieonderdelen presteren. Met name de verkoop op vestigingen en de thuisbezorging.</a:t>
            </a:r>
          </a:p>
          <a:p>
            <a:r>
              <a:rPr lang="nl-NL" sz="2400" dirty="0"/>
              <a:t>Daarnaast wil hij onderzoeken of het klimaat invloed heeft op de ijsverkoop en thuisbezorging</a:t>
            </a:r>
          </a:p>
          <a:p>
            <a:r>
              <a:rPr lang="nl-NL" sz="2400" dirty="0"/>
              <a:t>Hij wil een aantal </a:t>
            </a:r>
            <a:r>
              <a:rPr lang="nl-NL" sz="2400" dirty="0" err="1"/>
              <a:t>Key</a:t>
            </a:r>
            <a:r>
              <a:rPr lang="nl-NL" sz="2400" dirty="0"/>
              <a:t> Performance Indicatoren introduceren voor de vestigingen</a:t>
            </a:r>
          </a:p>
          <a:p>
            <a:r>
              <a:rPr lang="nl-NL" sz="2400" dirty="0"/>
              <a:t>Projecten dienen een aantal KPI’s te implementeren inclusief de onderliggende (IT) inrichting</a:t>
            </a:r>
          </a:p>
          <a:p>
            <a:r>
              <a:rPr lang="nl-NL" sz="2400" dirty="0"/>
              <a:t>Voor projectbegeleiding trekt hij een data-architect aan: </a:t>
            </a:r>
            <a:r>
              <a:rPr lang="nl-NL" sz="2400" dirty="0" err="1"/>
              <a:t>Giovanna</a:t>
            </a:r>
            <a:endParaRPr lang="nl-NL" sz="2400" dirty="0"/>
          </a:p>
          <a:p>
            <a:r>
              <a:rPr lang="nl-NL" sz="2400" dirty="0" err="1"/>
              <a:t>Giovanna</a:t>
            </a:r>
            <a:r>
              <a:rPr lang="nl-NL" sz="2400" dirty="0"/>
              <a:t> krijgt invloed in de opzet van de projectagenda</a:t>
            </a:r>
          </a:p>
        </p:txBody>
      </p:sp>
    </p:spTree>
    <p:extLst>
      <p:ext uri="{BB962C8B-B14F-4D97-AF65-F5344CB8AC3E}">
        <p14:creationId xmlns:p14="http://schemas.microsoft.com/office/powerpoint/2010/main" val="2182999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6">
              <a:lumMod val="20000"/>
              <a:lumOff val="80000"/>
            </a:schemeClr>
          </a:solidFill>
        </p:spPr>
        <p:txBody>
          <a:bodyPr/>
          <a:lstStyle/>
          <a:p>
            <a:r>
              <a:rPr lang="nl-NL" dirty="0"/>
              <a:t>Alberto’s opgave inzicht (1.01)</a:t>
            </a:r>
          </a:p>
        </p:txBody>
      </p:sp>
      <p:sp>
        <p:nvSpPr>
          <p:cNvPr id="3" name="Tijdelijke aanduiding voor inhoud 2"/>
          <p:cNvSpPr>
            <a:spLocks noGrp="1"/>
          </p:cNvSpPr>
          <p:nvPr>
            <p:ph idx="1"/>
          </p:nvPr>
        </p:nvSpPr>
        <p:spPr>
          <a:solidFill>
            <a:schemeClr val="accent6">
              <a:lumMod val="20000"/>
              <a:lumOff val="80000"/>
            </a:schemeClr>
          </a:solidFill>
        </p:spPr>
        <p:txBody>
          <a:bodyPr>
            <a:normAutofit fontScale="92500" lnSpcReduction="20000"/>
          </a:bodyPr>
          <a:lstStyle/>
          <a:p>
            <a:r>
              <a:rPr lang="nl-NL" sz="2400" dirty="0" err="1"/>
              <a:t>Giovanna</a:t>
            </a:r>
            <a:r>
              <a:rPr lang="nl-NL" sz="2400" dirty="0"/>
              <a:t> heeft ten behoeve van BI een eenvoudige webapplicatie geïntroduceerd zie </a:t>
            </a:r>
          </a:p>
          <a:p>
            <a:pPr lvl="1"/>
            <a:r>
              <a:rPr lang="nl-NL" sz="2000" dirty="0">
                <a:hlinkClick r:id="rId3"/>
              </a:rPr>
              <a:t>https://cursus.data-docent.nl/VoorbeeldDashboard.aspx?code=EBI</a:t>
            </a:r>
            <a:r>
              <a:rPr lang="nl-NL" sz="2000" dirty="0"/>
              <a:t>, </a:t>
            </a:r>
          </a:p>
          <a:p>
            <a:pPr lvl="1"/>
            <a:r>
              <a:rPr lang="nl-NL" sz="2000" dirty="0">
                <a:hlinkClick r:id="rId4"/>
              </a:rPr>
              <a:t>https://cursus.data-docent.nl/VoorbeeldSelfServiceReporting.aspx?code=EBI</a:t>
            </a:r>
            <a:endParaRPr lang="nl-NL" sz="2000" dirty="0"/>
          </a:p>
          <a:p>
            <a:pPr lvl="1"/>
            <a:r>
              <a:rPr lang="nl-NL" sz="2400" dirty="0"/>
              <a:t>In deze omgeving kun je </a:t>
            </a:r>
            <a:r>
              <a:rPr lang="nl-NL" sz="2400" dirty="0" err="1"/>
              <a:t>self-service</a:t>
            </a:r>
            <a:r>
              <a:rPr lang="nl-NL" sz="2400" dirty="0"/>
              <a:t> </a:t>
            </a:r>
            <a:r>
              <a:rPr lang="nl-NL" sz="2400" dirty="0" err="1"/>
              <a:t>reporting</a:t>
            </a:r>
            <a:r>
              <a:rPr lang="nl-NL" sz="2400" dirty="0"/>
              <a:t> en eenvoudige dashboards raadplegen over:</a:t>
            </a:r>
          </a:p>
          <a:p>
            <a:pPr lvl="1"/>
            <a:r>
              <a:rPr lang="nl-NL" sz="2000" dirty="0"/>
              <a:t>Verkoop van producten</a:t>
            </a:r>
          </a:p>
          <a:p>
            <a:pPr lvl="1"/>
            <a:r>
              <a:rPr lang="nl-NL" sz="2000" dirty="0"/>
              <a:t>Thuisbezorging</a:t>
            </a:r>
            <a:br>
              <a:rPr lang="nl-NL" sz="2000" dirty="0"/>
            </a:br>
            <a:endParaRPr lang="nl-NL" sz="2000" dirty="0"/>
          </a:p>
          <a:p>
            <a:r>
              <a:rPr lang="nl-NL" sz="2400" b="1" dirty="0"/>
              <a:t>Analyseer de verschillende dashboards en </a:t>
            </a:r>
            <a:r>
              <a:rPr lang="nl-NL" sz="2400" b="1" dirty="0" err="1"/>
              <a:t>reports</a:t>
            </a:r>
            <a:r>
              <a:rPr lang="nl-NL" sz="2400" b="1" dirty="0"/>
              <a:t> en maak een lijst van Inzichten die je opvallen en mogelijk zie je een aantal knelpunten in de verzamelde data in de BI omgeving Kun je de volgende </a:t>
            </a:r>
            <a:r>
              <a:rPr lang="nl-NL" sz="2400" b="1"/>
              <a:t>vragen beantwoorden</a:t>
            </a:r>
          </a:p>
          <a:p>
            <a:endParaRPr lang="nl-NL" sz="2400" b="1" dirty="0"/>
          </a:p>
          <a:p>
            <a:pPr lvl="1"/>
            <a:r>
              <a:rPr lang="nl-NL" sz="2800" b="1" dirty="0"/>
              <a:t>Kun je zien hoe de verkoop is per maand, productcategorie of naar smaak ijs</a:t>
            </a:r>
            <a:endParaRPr lang="nl-NL" sz="2000" b="1" dirty="0"/>
          </a:p>
        </p:txBody>
      </p:sp>
    </p:spTree>
    <p:extLst>
      <p:ext uri="{BB962C8B-B14F-4D97-AF65-F5344CB8AC3E}">
        <p14:creationId xmlns:p14="http://schemas.microsoft.com/office/powerpoint/2010/main" val="2843343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6A684B-2E2E-2D27-633D-FC93E69C878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628175E-54FE-56D2-BA14-29CA488B2E47}"/>
              </a:ext>
            </a:extLst>
          </p:cNvPr>
          <p:cNvSpPr>
            <a:spLocks noGrp="1"/>
          </p:cNvSpPr>
          <p:nvPr>
            <p:ph type="title"/>
          </p:nvPr>
        </p:nvSpPr>
        <p:spPr>
          <a:solidFill>
            <a:schemeClr val="accent6">
              <a:lumMod val="20000"/>
              <a:lumOff val="80000"/>
            </a:schemeClr>
          </a:solidFill>
        </p:spPr>
        <p:txBody>
          <a:bodyPr/>
          <a:lstStyle/>
          <a:p>
            <a:r>
              <a:rPr lang="nl-NL" dirty="0"/>
              <a:t>Alberto’s opgave inzicht (1.01)</a:t>
            </a:r>
          </a:p>
        </p:txBody>
      </p:sp>
      <p:sp>
        <p:nvSpPr>
          <p:cNvPr id="3" name="Tijdelijke aanduiding voor inhoud 2">
            <a:extLst>
              <a:ext uri="{FF2B5EF4-FFF2-40B4-BE49-F238E27FC236}">
                <a16:creationId xmlns:a16="http://schemas.microsoft.com/office/drawing/2014/main" id="{2122B8C1-FCC1-7608-A636-C2EDBDB936EA}"/>
              </a:ext>
            </a:extLst>
          </p:cNvPr>
          <p:cNvSpPr>
            <a:spLocks noGrp="1"/>
          </p:cNvSpPr>
          <p:nvPr>
            <p:ph idx="1"/>
          </p:nvPr>
        </p:nvSpPr>
        <p:spPr>
          <a:solidFill>
            <a:schemeClr val="accent6">
              <a:lumMod val="20000"/>
              <a:lumOff val="80000"/>
            </a:schemeClr>
          </a:solidFill>
        </p:spPr>
        <p:txBody>
          <a:bodyPr>
            <a:normAutofit fontScale="92500" lnSpcReduction="20000"/>
          </a:bodyPr>
          <a:lstStyle/>
          <a:p>
            <a:r>
              <a:rPr lang="nl-NL" sz="2400" b="1" dirty="0"/>
              <a:t>Alberto wil graag een overzicht hebben van de verkoopaantallen op 10 februari 2022. Verder wil hij alleen bestellingen zien waar meer dan 5 producten zijn besteld. Hij wil de datum, verkoopaantallen en de productcategorie zien in het rapport. Gesorteerd op productcategorie </a:t>
            </a:r>
          </a:p>
          <a:p>
            <a:r>
              <a:rPr lang="nl-NL" sz="2400" dirty="0" err="1"/>
              <a:t>Guiseppe</a:t>
            </a:r>
            <a:r>
              <a:rPr lang="nl-NL" sz="2400" dirty="0"/>
              <a:t> wil graag een rapport over de verkoopdatum, temperatuur en de neerslag in februari in relatie met de verkoopaantallen.</a:t>
            </a:r>
          </a:p>
          <a:p>
            <a:endParaRPr lang="nl-NL" sz="2400" b="1" dirty="0"/>
          </a:p>
          <a:p>
            <a:endParaRPr lang="nl-NL" sz="2400" b="1" dirty="0"/>
          </a:p>
          <a:p>
            <a:endParaRPr lang="nl-NL" sz="2400" b="1" dirty="0"/>
          </a:p>
          <a:p>
            <a:endParaRPr lang="nl-NL" sz="2400" b="1" dirty="0"/>
          </a:p>
          <a:p>
            <a:endParaRPr lang="nl-NL" sz="2400" b="1" dirty="0"/>
          </a:p>
          <a:p>
            <a:r>
              <a:rPr lang="nl-NL" sz="2400" b="1" dirty="0"/>
              <a:t>Werk in </a:t>
            </a:r>
            <a:r>
              <a:rPr lang="nl-NL" sz="2400" b="1" dirty="0">
                <a:hlinkClick r:id="rId3"/>
              </a:rPr>
              <a:t>https://cursus.data-docent.nl/VoorbeeldSelfServiceReporting.aspx?code=EBI</a:t>
            </a:r>
            <a:endParaRPr lang="nl-NL" sz="2400" dirty="0"/>
          </a:p>
        </p:txBody>
      </p:sp>
    </p:spTree>
    <p:extLst>
      <p:ext uri="{BB962C8B-B14F-4D97-AF65-F5344CB8AC3E}">
        <p14:creationId xmlns:p14="http://schemas.microsoft.com/office/powerpoint/2010/main" val="3021753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E88412-E0D2-0DB2-1311-E25BF1B4B381}"/>
              </a:ext>
            </a:extLst>
          </p:cNvPr>
          <p:cNvSpPr>
            <a:spLocks noGrp="1"/>
          </p:cNvSpPr>
          <p:nvPr>
            <p:ph type="title"/>
          </p:nvPr>
        </p:nvSpPr>
        <p:spPr/>
        <p:txBody>
          <a:bodyPr/>
          <a:lstStyle/>
          <a:p>
            <a:r>
              <a:rPr lang="nl-NL"/>
              <a:t>LDM – KPI template</a:t>
            </a:r>
          </a:p>
        </p:txBody>
      </p:sp>
      <p:sp>
        <p:nvSpPr>
          <p:cNvPr id="4" name="Tijdelijke aanduiding voor dianummer 3">
            <a:extLst>
              <a:ext uri="{FF2B5EF4-FFF2-40B4-BE49-F238E27FC236}">
                <a16:creationId xmlns:a16="http://schemas.microsoft.com/office/drawing/2014/main" id="{6D6C9728-587E-7E4C-8201-F9EDCCE0381F}"/>
              </a:ext>
            </a:extLst>
          </p:cNvPr>
          <p:cNvSpPr>
            <a:spLocks noGrp="1"/>
          </p:cNvSpPr>
          <p:nvPr>
            <p:ph type="sldNum" sz="quarter" idx="12"/>
          </p:nvPr>
        </p:nvSpPr>
        <p:spPr>
          <a:xfrm>
            <a:off x="9210675" y="6310312"/>
            <a:ext cx="2743200" cy="365125"/>
          </a:xfrm>
        </p:spPr>
        <p:txBody>
          <a:bodyPr/>
          <a:lstStyle/>
          <a:p>
            <a:fld id="{FAC382EA-AAF4-41C6-A973-BB212F3D1075}" type="slidenum">
              <a:rPr lang="nl-NL" smtClean="0"/>
              <a:t>7</a:t>
            </a:fld>
            <a:endParaRPr lang="nl-NL"/>
          </a:p>
        </p:txBody>
      </p:sp>
      <p:pic>
        <p:nvPicPr>
          <p:cNvPr id="5" name="Afbeelding 4">
            <a:extLst>
              <a:ext uri="{FF2B5EF4-FFF2-40B4-BE49-F238E27FC236}">
                <a16:creationId xmlns:a16="http://schemas.microsoft.com/office/drawing/2014/main" id="{A33994F0-48A2-EF5D-4034-2B877605244E}"/>
              </a:ext>
            </a:extLst>
          </p:cNvPr>
          <p:cNvPicPr>
            <a:picLocks noChangeAspect="1"/>
          </p:cNvPicPr>
          <p:nvPr/>
        </p:nvPicPr>
        <p:blipFill>
          <a:blip r:embed="rId2"/>
          <a:stretch>
            <a:fillRect/>
          </a:stretch>
        </p:blipFill>
        <p:spPr>
          <a:xfrm>
            <a:off x="838200" y="1556350"/>
            <a:ext cx="10590476" cy="4800000"/>
          </a:xfrm>
          <a:prstGeom prst="rect">
            <a:avLst/>
          </a:prstGeom>
        </p:spPr>
      </p:pic>
    </p:spTree>
    <p:extLst>
      <p:ext uri="{BB962C8B-B14F-4D97-AF65-F5344CB8AC3E}">
        <p14:creationId xmlns:p14="http://schemas.microsoft.com/office/powerpoint/2010/main" val="4180233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861066-8E25-E5D1-BE68-4CF8F27BA9CF}"/>
              </a:ext>
            </a:extLst>
          </p:cNvPr>
          <p:cNvSpPr>
            <a:spLocks noGrp="1"/>
          </p:cNvSpPr>
          <p:nvPr>
            <p:ph type="title"/>
          </p:nvPr>
        </p:nvSpPr>
        <p:spPr/>
        <p:txBody>
          <a:bodyPr/>
          <a:lstStyle/>
          <a:p>
            <a:r>
              <a:rPr lang="nl-NL"/>
              <a:t>KPI template (eenvoudig)</a:t>
            </a:r>
          </a:p>
        </p:txBody>
      </p:sp>
      <p:graphicFrame>
        <p:nvGraphicFramePr>
          <p:cNvPr id="5" name="Tabel 5">
            <a:extLst>
              <a:ext uri="{FF2B5EF4-FFF2-40B4-BE49-F238E27FC236}">
                <a16:creationId xmlns:a16="http://schemas.microsoft.com/office/drawing/2014/main" id="{12C8F578-C8DF-C9AC-6926-86CE6255CE1A}"/>
              </a:ext>
            </a:extLst>
          </p:cNvPr>
          <p:cNvGraphicFramePr>
            <a:graphicFrameLocks noGrp="1"/>
          </p:cNvGraphicFramePr>
          <p:nvPr>
            <p:ph idx="1"/>
          </p:nvPr>
        </p:nvGraphicFramePr>
        <p:xfrm>
          <a:off x="1094900" y="3246801"/>
          <a:ext cx="10515600" cy="222504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666930405"/>
                    </a:ext>
                  </a:extLst>
                </a:gridCol>
                <a:gridCol w="2628900">
                  <a:extLst>
                    <a:ext uri="{9D8B030D-6E8A-4147-A177-3AD203B41FA5}">
                      <a16:colId xmlns:a16="http://schemas.microsoft.com/office/drawing/2014/main" val="1515137433"/>
                    </a:ext>
                  </a:extLst>
                </a:gridCol>
                <a:gridCol w="2628900">
                  <a:extLst>
                    <a:ext uri="{9D8B030D-6E8A-4147-A177-3AD203B41FA5}">
                      <a16:colId xmlns:a16="http://schemas.microsoft.com/office/drawing/2014/main" val="3848957761"/>
                    </a:ext>
                  </a:extLst>
                </a:gridCol>
                <a:gridCol w="2628900">
                  <a:extLst>
                    <a:ext uri="{9D8B030D-6E8A-4147-A177-3AD203B41FA5}">
                      <a16:colId xmlns:a16="http://schemas.microsoft.com/office/drawing/2014/main" val="431986319"/>
                    </a:ext>
                  </a:extLst>
                </a:gridCol>
              </a:tblGrid>
              <a:tr h="370840">
                <a:tc>
                  <a:txBody>
                    <a:bodyPr/>
                    <a:lstStyle/>
                    <a:p>
                      <a:r>
                        <a:rPr lang="nl-NL"/>
                        <a:t>KPI attribuut</a:t>
                      </a:r>
                    </a:p>
                  </a:txBody>
                  <a:tcPr/>
                </a:tc>
                <a:tc>
                  <a:txBody>
                    <a:bodyPr/>
                    <a:lstStyle/>
                    <a:p>
                      <a:r>
                        <a:rPr lang="nl-NL"/>
                        <a:t>LDM entiteit</a:t>
                      </a:r>
                    </a:p>
                  </a:txBody>
                  <a:tcPr/>
                </a:tc>
                <a:tc>
                  <a:txBody>
                    <a:bodyPr/>
                    <a:lstStyle/>
                    <a:p>
                      <a:r>
                        <a:rPr lang="nl-NL"/>
                        <a:t>LDM Attribuut</a:t>
                      </a:r>
                    </a:p>
                  </a:txBody>
                  <a:tcPr/>
                </a:tc>
                <a:tc>
                  <a:txBody>
                    <a:bodyPr/>
                    <a:lstStyle/>
                    <a:p>
                      <a:r>
                        <a:rPr lang="nl-NL"/>
                        <a:t>Opmerking</a:t>
                      </a:r>
                    </a:p>
                  </a:txBody>
                  <a:tcPr/>
                </a:tc>
                <a:extLst>
                  <a:ext uri="{0D108BD9-81ED-4DB2-BD59-A6C34878D82A}">
                    <a16:rowId xmlns:a16="http://schemas.microsoft.com/office/drawing/2014/main" val="2325994233"/>
                  </a:ext>
                </a:extLst>
              </a:tr>
              <a:tr h="370840">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372856453"/>
                  </a:ext>
                </a:extLst>
              </a:tr>
              <a:tr h="370840">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3412732868"/>
                  </a:ext>
                </a:extLst>
              </a:tr>
              <a:tr h="370840">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180486922"/>
                  </a:ext>
                </a:extLst>
              </a:tr>
              <a:tr h="370840">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4138316797"/>
                  </a:ext>
                </a:extLst>
              </a:tr>
              <a:tr h="370840">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3979813250"/>
                  </a:ext>
                </a:extLst>
              </a:tr>
            </a:tbl>
          </a:graphicData>
        </a:graphic>
      </p:graphicFrame>
      <p:sp>
        <p:nvSpPr>
          <p:cNvPr id="4" name="Tijdelijke aanduiding voor dianummer 3">
            <a:extLst>
              <a:ext uri="{FF2B5EF4-FFF2-40B4-BE49-F238E27FC236}">
                <a16:creationId xmlns:a16="http://schemas.microsoft.com/office/drawing/2014/main" id="{44F1916B-3A74-108A-39F2-7EFCEA8E9AF4}"/>
              </a:ext>
            </a:extLst>
          </p:cNvPr>
          <p:cNvSpPr>
            <a:spLocks noGrp="1"/>
          </p:cNvSpPr>
          <p:nvPr>
            <p:ph type="sldNum" sz="quarter" idx="12"/>
          </p:nvPr>
        </p:nvSpPr>
        <p:spPr/>
        <p:txBody>
          <a:bodyPr/>
          <a:lstStyle/>
          <a:p>
            <a:fld id="{FAC382EA-AAF4-41C6-A973-BB212F3D1075}" type="slidenum">
              <a:rPr lang="nl-NL" smtClean="0"/>
              <a:t>8</a:t>
            </a:fld>
            <a:endParaRPr lang="nl-NL"/>
          </a:p>
        </p:txBody>
      </p:sp>
      <p:graphicFrame>
        <p:nvGraphicFramePr>
          <p:cNvPr id="7" name="Tabel 7">
            <a:extLst>
              <a:ext uri="{FF2B5EF4-FFF2-40B4-BE49-F238E27FC236}">
                <a16:creationId xmlns:a16="http://schemas.microsoft.com/office/drawing/2014/main" id="{FD3BCA52-4C60-E7B1-503B-4F8E2F3E3D30}"/>
              </a:ext>
            </a:extLst>
          </p:cNvPr>
          <p:cNvGraphicFramePr>
            <a:graphicFrameLocks noGrp="1"/>
          </p:cNvGraphicFramePr>
          <p:nvPr/>
        </p:nvGraphicFramePr>
        <p:xfrm>
          <a:off x="1094899" y="1689180"/>
          <a:ext cx="10515600" cy="741680"/>
        </p:xfrm>
        <a:graphic>
          <a:graphicData uri="http://schemas.openxmlformats.org/drawingml/2006/table">
            <a:tbl>
              <a:tblPr firstRow="1" bandRow="1">
                <a:tableStyleId>{5C22544A-7EE6-4342-B048-85BDC9FD1C3A}</a:tableStyleId>
              </a:tblPr>
              <a:tblGrid>
                <a:gridCol w="3972860">
                  <a:extLst>
                    <a:ext uri="{9D8B030D-6E8A-4147-A177-3AD203B41FA5}">
                      <a16:colId xmlns:a16="http://schemas.microsoft.com/office/drawing/2014/main" val="546763291"/>
                    </a:ext>
                  </a:extLst>
                </a:gridCol>
                <a:gridCol w="6542740">
                  <a:extLst>
                    <a:ext uri="{9D8B030D-6E8A-4147-A177-3AD203B41FA5}">
                      <a16:colId xmlns:a16="http://schemas.microsoft.com/office/drawing/2014/main" val="4266602300"/>
                    </a:ext>
                  </a:extLst>
                </a:gridCol>
              </a:tblGrid>
              <a:tr h="370840">
                <a:tc>
                  <a:txBody>
                    <a:bodyPr/>
                    <a:lstStyle/>
                    <a:p>
                      <a:r>
                        <a:rPr lang="nl-NL"/>
                        <a:t>KPI Naam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Definitie en omschrijving</a:t>
                      </a:r>
                    </a:p>
                  </a:txBody>
                  <a:tcPr/>
                </a:tc>
                <a:extLst>
                  <a:ext uri="{0D108BD9-81ED-4DB2-BD59-A6C34878D82A}">
                    <a16:rowId xmlns:a16="http://schemas.microsoft.com/office/drawing/2014/main" val="2521320566"/>
                  </a:ext>
                </a:extLst>
              </a:tr>
              <a:tr h="370840">
                <a:tc>
                  <a:txBody>
                    <a:bodyPr/>
                    <a:lstStyle/>
                    <a:p>
                      <a:endParaRPr lang="nl-NL"/>
                    </a:p>
                  </a:txBody>
                  <a:tcPr/>
                </a:tc>
                <a:tc>
                  <a:txBody>
                    <a:bodyPr/>
                    <a:lstStyle/>
                    <a:p>
                      <a:endParaRPr lang="nl-NL"/>
                    </a:p>
                  </a:txBody>
                  <a:tcPr/>
                </a:tc>
                <a:extLst>
                  <a:ext uri="{0D108BD9-81ED-4DB2-BD59-A6C34878D82A}">
                    <a16:rowId xmlns:a16="http://schemas.microsoft.com/office/drawing/2014/main" val="1178311684"/>
                  </a:ext>
                </a:extLst>
              </a:tr>
            </a:tbl>
          </a:graphicData>
        </a:graphic>
      </p:graphicFrame>
    </p:spTree>
    <p:extLst>
      <p:ext uri="{BB962C8B-B14F-4D97-AF65-F5344CB8AC3E}">
        <p14:creationId xmlns:p14="http://schemas.microsoft.com/office/powerpoint/2010/main" val="738965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66F87-E5FB-D3BC-D9F7-5170049A342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F8E9CAF-279C-9575-0144-EA66059F270A}"/>
              </a:ext>
            </a:extLst>
          </p:cNvPr>
          <p:cNvSpPr>
            <a:spLocks noGrp="1"/>
          </p:cNvSpPr>
          <p:nvPr>
            <p:ph type="title"/>
          </p:nvPr>
        </p:nvSpPr>
        <p:spPr/>
        <p:txBody>
          <a:bodyPr/>
          <a:lstStyle/>
          <a:p>
            <a:r>
              <a:rPr lang="nl-NL"/>
              <a:t>KPI Voorbeeld (eenvoudig)</a:t>
            </a:r>
          </a:p>
        </p:txBody>
      </p:sp>
      <p:graphicFrame>
        <p:nvGraphicFramePr>
          <p:cNvPr id="5" name="Tabel 5">
            <a:extLst>
              <a:ext uri="{FF2B5EF4-FFF2-40B4-BE49-F238E27FC236}">
                <a16:creationId xmlns:a16="http://schemas.microsoft.com/office/drawing/2014/main" id="{AFBF1B7A-F579-B92B-028F-CD5977533F7C}"/>
              </a:ext>
            </a:extLst>
          </p:cNvPr>
          <p:cNvGraphicFramePr>
            <a:graphicFrameLocks noGrp="1"/>
          </p:cNvGraphicFramePr>
          <p:nvPr>
            <p:ph idx="1"/>
          </p:nvPr>
        </p:nvGraphicFramePr>
        <p:xfrm>
          <a:off x="962025" y="3246801"/>
          <a:ext cx="10648475" cy="2768600"/>
        </p:xfrm>
        <a:graphic>
          <a:graphicData uri="http://schemas.openxmlformats.org/drawingml/2006/table">
            <a:tbl>
              <a:tblPr firstRow="1" bandRow="1">
                <a:tableStyleId>{5C22544A-7EE6-4342-B048-85BDC9FD1C3A}</a:tableStyleId>
              </a:tblPr>
              <a:tblGrid>
                <a:gridCol w="2761775">
                  <a:extLst>
                    <a:ext uri="{9D8B030D-6E8A-4147-A177-3AD203B41FA5}">
                      <a16:colId xmlns:a16="http://schemas.microsoft.com/office/drawing/2014/main" val="666930405"/>
                    </a:ext>
                  </a:extLst>
                </a:gridCol>
                <a:gridCol w="2628900">
                  <a:extLst>
                    <a:ext uri="{9D8B030D-6E8A-4147-A177-3AD203B41FA5}">
                      <a16:colId xmlns:a16="http://schemas.microsoft.com/office/drawing/2014/main" val="1515137433"/>
                    </a:ext>
                  </a:extLst>
                </a:gridCol>
                <a:gridCol w="2628900">
                  <a:extLst>
                    <a:ext uri="{9D8B030D-6E8A-4147-A177-3AD203B41FA5}">
                      <a16:colId xmlns:a16="http://schemas.microsoft.com/office/drawing/2014/main" val="3848957761"/>
                    </a:ext>
                  </a:extLst>
                </a:gridCol>
                <a:gridCol w="2628900">
                  <a:extLst>
                    <a:ext uri="{9D8B030D-6E8A-4147-A177-3AD203B41FA5}">
                      <a16:colId xmlns:a16="http://schemas.microsoft.com/office/drawing/2014/main" val="431986319"/>
                    </a:ext>
                  </a:extLst>
                </a:gridCol>
              </a:tblGrid>
              <a:tr h="370840">
                <a:tc>
                  <a:txBody>
                    <a:bodyPr/>
                    <a:lstStyle/>
                    <a:p>
                      <a:r>
                        <a:rPr lang="nl-NL"/>
                        <a:t>KPI attribuut</a:t>
                      </a:r>
                    </a:p>
                  </a:txBody>
                  <a:tcPr/>
                </a:tc>
                <a:tc>
                  <a:txBody>
                    <a:bodyPr/>
                    <a:lstStyle/>
                    <a:p>
                      <a:r>
                        <a:rPr lang="nl-NL"/>
                        <a:t>LDM entiteit</a:t>
                      </a:r>
                    </a:p>
                  </a:txBody>
                  <a:tcPr/>
                </a:tc>
                <a:tc>
                  <a:txBody>
                    <a:bodyPr/>
                    <a:lstStyle/>
                    <a:p>
                      <a:r>
                        <a:rPr lang="nl-NL"/>
                        <a:t>LDM Attribuut</a:t>
                      </a:r>
                    </a:p>
                  </a:txBody>
                  <a:tcPr/>
                </a:tc>
                <a:tc>
                  <a:txBody>
                    <a:bodyPr/>
                    <a:lstStyle/>
                    <a:p>
                      <a:r>
                        <a:rPr lang="nl-NL"/>
                        <a:t>Opmerking</a:t>
                      </a:r>
                    </a:p>
                  </a:txBody>
                  <a:tcPr/>
                </a:tc>
                <a:extLst>
                  <a:ext uri="{0D108BD9-81ED-4DB2-BD59-A6C34878D82A}">
                    <a16:rowId xmlns:a16="http://schemas.microsoft.com/office/drawing/2014/main" val="2325994233"/>
                  </a:ext>
                </a:extLst>
              </a:tr>
              <a:tr h="370840">
                <a:tc>
                  <a:txBody>
                    <a:bodyPr/>
                    <a:lstStyle/>
                    <a:p>
                      <a:r>
                        <a:rPr lang="nl-NL">
                          <a:solidFill>
                            <a:schemeClr val="accent6">
                              <a:lumMod val="75000"/>
                            </a:schemeClr>
                          </a:solidFill>
                        </a:rPr>
                        <a:t>Verkoopaantal</a:t>
                      </a:r>
                    </a:p>
                  </a:txBody>
                  <a:tcPr/>
                </a:tc>
                <a:tc>
                  <a:txBody>
                    <a:bodyPr/>
                    <a:lstStyle/>
                    <a:p>
                      <a:r>
                        <a:rPr lang="nl-NL">
                          <a:solidFill>
                            <a:schemeClr val="accent6">
                              <a:lumMod val="75000"/>
                            </a:schemeClr>
                          </a:solidFill>
                        </a:rPr>
                        <a:t>Bestelling</a:t>
                      </a:r>
                    </a:p>
                  </a:txBody>
                  <a:tcPr/>
                </a:tc>
                <a:tc>
                  <a:txBody>
                    <a:bodyPr/>
                    <a:lstStyle/>
                    <a:p>
                      <a:r>
                        <a:rPr lang="nl-NL">
                          <a:solidFill>
                            <a:schemeClr val="accent6">
                              <a:lumMod val="75000"/>
                            </a:schemeClr>
                          </a:solidFill>
                        </a:rPr>
                        <a:t>Bestelaantal</a:t>
                      </a:r>
                    </a:p>
                  </a:txBody>
                  <a:tcPr/>
                </a:tc>
                <a:tc>
                  <a:txBody>
                    <a:bodyPr/>
                    <a:lstStyle/>
                    <a:p>
                      <a:endParaRPr lang="nl-NL"/>
                    </a:p>
                  </a:txBody>
                  <a:tcPr/>
                </a:tc>
                <a:extLst>
                  <a:ext uri="{0D108BD9-81ED-4DB2-BD59-A6C34878D82A}">
                    <a16:rowId xmlns:a16="http://schemas.microsoft.com/office/drawing/2014/main" val="372856453"/>
                  </a:ext>
                </a:extLst>
              </a:tr>
              <a:tr h="370840">
                <a:tc>
                  <a:txBody>
                    <a:bodyPr/>
                    <a:lstStyle/>
                    <a:p>
                      <a:r>
                        <a:rPr lang="nl-NL">
                          <a:solidFill>
                            <a:schemeClr val="accent6">
                              <a:lumMod val="75000"/>
                            </a:schemeClr>
                          </a:solidFill>
                        </a:rPr>
                        <a:t>Productcategorie</a:t>
                      </a:r>
                    </a:p>
                  </a:txBody>
                  <a:tcPr/>
                </a:tc>
                <a:tc>
                  <a:txBody>
                    <a:bodyPr/>
                    <a:lstStyle/>
                    <a:p>
                      <a:r>
                        <a:rPr lang="nl-NL">
                          <a:solidFill>
                            <a:schemeClr val="accent6">
                              <a:lumMod val="75000"/>
                            </a:schemeClr>
                          </a:solidFill>
                        </a:rPr>
                        <a:t>Bestelling</a:t>
                      </a:r>
                    </a:p>
                  </a:txBody>
                  <a:tcPr/>
                </a:tc>
                <a:tc>
                  <a:txBody>
                    <a:bodyPr/>
                    <a:lstStyle/>
                    <a:p>
                      <a:r>
                        <a:rPr lang="nl-NL">
                          <a:solidFill>
                            <a:schemeClr val="accent6">
                              <a:lumMod val="75000"/>
                            </a:schemeClr>
                          </a:solidFill>
                        </a:rPr>
                        <a:t>Productcategorie</a:t>
                      </a:r>
                    </a:p>
                  </a:txBody>
                  <a:tcPr/>
                </a:tc>
                <a:tc>
                  <a:txBody>
                    <a:bodyPr/>
                    <a:lstStyle/>
                    <a:p>
                      <a:endParaRPr lang="nl-NL"/>
                    </a:p>
                  </a:txBody>
                  <a:tcPr/>
                </a:tc>
                <a:extLst>
                  <a:ext uri="{0D108BD9-81ED-4DB2-BD59-A6C34878D82A}">
                    <a16:rowId xmlns:a16="http://schemas.microsoft.com/office/drawing/2014/main" val="3412732868"/>
                  </a:ext>
                </a:extLst>
              </a:tr>
              <a:tr h="370840">
                <a:tc>
                  <a:txBody>
                    <a:bodyPr/>
                    <a:lstStyle/>
                    <a:p>
                      <a:r>
                        <a:rPr lang="nl-NL">
                          <a:solidFill>
                            <a:schemeClr val="accent6">
                              <a:lumMod val="75000"/>
                            </a:schemeClr>
                          </a:solidFill>
                        </a:rPr>
                        <a:t>Vestiging</a:t>
                      </a:r>
                    </a:p>
                  </a:txBody>
                  <a:tcPr/>
                </a:tc>
                <a:tc>
                  <a:txBody>
                    <a:bodyPr/>
                    <a:lstStyle/>
                    <a:p>
                      <a:r>
                        <a:rPr lang="nl-NL">
                          <a:solidFill>
                            <a:schemeClr val="accent6">
                              <a:lumMod val="75000"/>
                            </a:schemeClr>
                          </a:solidFill>
                        </a:rPr>
                        <a:t>Vestiging</a:t>
                      </a:r>
                    </a:p>
                  </a:txBody>
                  <a:tcPr/>
                </a:tc>
                <a:tc>
                  <a:txBody>
                    <a:bodyPr/>
                    <a:lstStyle/>
                    <a:p>
                      <a:r>
                        <a:rPr lang="nl-NL">
                          <a:solidFill>
                            <a:schemeClr val="accent6">
                              <a:lumMod val="75000"/>
                            </a:schemeClr>
                          </a:solidFill>
                        </a:rPr>
                        <a:t>Naam</a:t>
                      </a:r>
                    </a:p>
                  </a:txBody>
                  <a:tcPr/>
                </a:tc>
                <a:tc>
                  <a:txBody>
                    <a:bodyPr/>
                    <a:lstStyle/>
                    <a:p>
                      <a:endParaRPr lang="nl-NL"/>
                    </a:p>
                  </a:txBody>
                  <a:tcPr/>
                </a:tc>
                <a:extLst>
                  <a:ext uri="{0D108BD9-81ED-4DB2-BD59-A6C34878D82A}">
                    <a16:rowId xmlns:a16="http://schemas.microsoft.com/office/drawing/2014/main" val="180486922"/>
                  </a:ext>
                </a:extLst>
              </a:tr>
              <a:tr h="370840">
                <a:tc>
                  <a:txBody>
                    <a:bodyPr/>
                    <a:lstStyle/>
                    <a:p>
                      <a:r>
                        <a:rPr lang="nl-NL">
                          <a:solidFill>
                            <a:srgbClr val="FF0000"/>
                          </a:solidFill>
                        </a:rPr>
                        <a:t>Besteldatum</a:t>
                      </a:r>
                    </a:p>
                  </a:txBody>
                  <a:tcPr/>
                </a:tc>
                <a:tc>
                  <a:txBody>
                    <a:bodyPr/>
                    <a:lstStyle/>
                    <a:p>
                      <a:r>
                        <a:rPr lang="nl-NL">
                          <a:solidFill>
                            <a:srgbClr val="FF0000"/>
                          </a:solidFill>
                        </a:rPr>
                        <a:t>Bestelling</a:t>
                      </a:r>
                    </a:p>
                  </a:txBody>
                  <a:tcPr/>
                </a:tc>
                <a:tc>
                  <a:txBody>
                    <a:bodyPr/>
                    <a:lstStyle/>
                    <a:p>
                      <a:r>
                        <a:rPr lang="nl-NL">
                          <a:solidFill>
                            <a:srgbClr val="FF0000"/>
                          </a:solidFill>
                        </a:rPr>
                        <a:t>Besteldatum</a:t>
                      </a:r>
                    </a:p>
                  </a:txBody>
                  <a:tcPr/>
                </a:tc>
                <a:tc>
                  <a:txBody>
                    <a:bodyPr/>
                    <a:lstStyle/>
                    <a:p>
                      <a:r>
                        <a:rPr lang="nl-NL">
                          <a:solidFill>
                            <a:srgbClr val="FF0000"/>
                          </a:solidFill>
                        </a:rPr>
                        <a:t>Omgezet naar categorisering in maanden</a:t>
                      </a:r>
                    </a:p>
                  </a:txBody>
                  <a:tcPr/>
                </a:tc>
                <a:extLst>
                  <a:ext uri="{0D108BD9-81ED-4DB2-BD59-A6C34878D82A}">
                    <a16:rowId xmlns:a16="http://schemas.microsoft.com/office/drawing/2014/main" val="4138316797"/>
                  </a:ext>
                </a:extLst>
              </a:tr>
              <a:tr h="370840">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3979813250"/>
                  </a:ext>
                </a:extLst>
              </a:tr>
            </a:tbl>
          </a:graphicData>
        </a:graphic>
      </p:graphicFrame>
      <p:sp>
        <p:nvSpPr>
          <p:cNvPr id="4" name="Tijdelijke aanduiding voor dianummer 3">
            <a:extLst>
              <a:ext uri="{FF2B5EF4-FFF2-40B4-BE49-F238E27FC236}">
                <a16:creationId xmlns:a16="http://schemas.microsoft.com/office/drawing/2014/main" id="{C94B5D9E-F66B-4AC3-64FF-9CBC4E6054B9}"/>
              </a:ext>
            </a:extLst>
          </p:cNvPr>
          <p:cNvSpPr>
            <a:spLocks noGrp="1"/>
          </p:cNvSpPr>
          <p:nvPr>
            <p:ph type="sldNum" sz="quarter" idx="12"/>
          </p:nvPr>
        </p:nvSpPr>
        <p:spPr/>
        <p:txBody>
          <a:bodyPr/>
          <a:lstStyle/>
          <a:p>
            <a:fld id="{FAC382EA-AAF4-41C6-A973-BB212F3D1075}" type="slidenum">
              <a:rPr lang="nl-NL" smtClean="0"/>
              <a:t>9</a:t>
            </a:fld>
            <a:endParaRPr lang="nl-NL"/>
          </a:p>
        </p:txBody>
      </p:sp>
      <p:graphicFrame>
        <p:nvGraphicFramePr>
          <p:cNvPr id="7" name="Tabel 7">
            <a:extLst>
              <a:ext uri="{FF2B5EF4-FFF2-40B4-BE49-F238E27FC236}">
                <a16:creationId xmlns:a16="http://schemas.microsoft.com/office/drawing/2014/main" id="{3AB26398-5323-4D04-3B2B-E8C4E3000F10}"/>
              </a:ext>
            </a:extLst>
          </p:cNvPr>
          <p:cNvGraphicFramePr>
            <a:graphicFrameLocks noGrp="1"/>
          </p:cNvGraphicFramePr>
          <p:nvPr/>
        </p:nvGraphicFramePr>
        <p:xfrm>
          <a:off x="962025" y="1420247"/>
          <a:ext cx="10648475" cy="1925320"/>
        </p:xfrm>
        <a:graphic>
          <a:graphicData uri="http://schemas.openxmlformats.org/drawingml/2006/table">
            <a:tbl>
              <a:tblPr firstRow="1" bandRow="1">
                <a:tableStyleId>{5C22544A-7EE6-4342-B048-85BDC9FD1C3A}</a:tableStyleId>
              </a:tblPr>
              <a:tblGrid>
                <a:gridCol w="4023061">
                  <a:extLst>
                    <a:ext uri="{9D8B030D-6E8A-4147-A177-3AD203B41FA5}">
                      <a16:colId xmlns:a16="http://schemas.microsoft.com/office/drawing/2014/main" val="546763291"/>
                    </a:ext>
                  </a:extLst>
                </a:gridCol>
                <a:gridCol w="6625414">
                  <a:extLst>
                    <a:ext uri="{9D8B030D-6E8A-4147-A177-3AD203B41FA5}">
                      <a16:colId xmlns:a16="http://schemas.microsoft.com/office/drawing/2014/main" val="4266602300"/>
                    </a:ext>
                  </a:extLst>
                </a:gridCol>
              </a:tblGrid>
              <a:tr h="370840">
                <a:tc>
                  <a:txBody>
                    <a:bodyPr/>
                    <a:lstStyle/>
                    <a:p>
                      <a:r>
                        <a:rPr lang="nl-NL">
                          <a:solidFill>
                            <a:schemeClr val="tx1"/>
                          </a:solidFill>
                        </a:rPr>
                        <a:t>KPI Naam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solidFill>
                            <a:schemeClr val="tx1"/>
                          </a:solidFill>
                        </a:rPr>
                        <a:t>Definitie en omschrijving</a:t>
                      </a:r>
                    </a:p>
                  </a:txBody>
                  <a:tcPr/>
                </a:tc>
                <a:extLst>
                  <a:ext uri="{0D108BD9-81ED-4DB2-BD59-A6C34878D82A}">
                    <a16:rowId xmlns:a16="http://schemas.microsoft.com/office/drawing/2014/main" val="2521320566"/>
                  </a:ext>
                </a:extLst>
              </a:tr>
              <a:tr h="370840">
                <a:tc>
                  <a:txBody>
                    <a:bodyPr/>
                    <a:lstStyle/>
                    <a:p>
                      <a:r>
                        <a:rPr lang="nl-NL" dirty="0">
                          <a:solidFill>
                            <a:schemeClr val="accent6">
                              <a:lumMod val="75000"/>
                            </a:schemeClr>
                          </a:solidFill>
                        </a:rPr>
                        <a:t>Vestiging verkoop</a:t>
                      </a:r>
                    </a:p>
                  </a:txBody>
                  <a:tcPr/>
                </a:tc>
                <a:tc>
                  <a:txBody>
                    <a:bodyPr/>
                    <a:lstStyle/>
                    <a:p>
                      <a:r>
                        <a:rPr lang="nl-NL" dirty="0">
                          <a:solidFill>
                            <a:schemeClr val="accent6">
                              <a:lumMod val="75000"/>
                            </a:schemeClr>
                          </a:solidFill>
                        </a:rPr>
                        <a:t>Voorbeeld van verkoopaantallen per vestiging en productcategorie</a:t>
                      </a:r>
                    </a:p>
                  </a:txBody>
                  <a:tcPr/>
                </a:tc>
                <a:extLst>
                  <a:ext uri="{0D108BD9-81ED-4DB2-BD59-A6C34878D82A}">
                    <a16:rowId xmlns:a16="http://schemas.microsoft.com/office/drawing/2014/main" val="1178311684"/>
                  </a:ext>
                </a:extLst>
              </a:tr>
              <a:tr h="370840">
                <a:tc>
                  <a:txBody>
                    <a:bodyPr/>
                    <a:lstStyle/>
                    <a:p>
                      <a:r>
                        <a:rPr lang="nl-NL" dirty="0">
                          <a:solidFill>
                            <a:srgbClr val="FF0000"/>
                          </a:solidFill>
                        </a:rPr>
                        <a:t>Vestiging verkoop per tijdsperiode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solidFill>
                            <a:srgbClr val="FF0000"/>
                          </a:solidFill>
                        </a:rPr>
                        <a:t>Voorbeeld van verkoopaantallen per vestiging en productcategorie per tijdsperiode</a:t>
                      </a:r>
                    </a:p>
                    <a:p>
                      <a:endParaRPr lang="nl-NL" dirty="0"/>
                    </a:p>
                  </a:txBody>
                  <a:tcPr/>
                </a:tc>
                <a:extLst>
                  <a:ext uri="{0D108BD9-81ED-4DB2-BD59-A6C34878D82A}">
                    <a16:rowId xmlns:a16="http://schemas.microsoft.com/office/drawing/2014/main" val="2372165197"/>
                  </a:ext>
                </a:extLst>
              </a:tr>
            </a:tbl>
          </a:graphicData>
        </a:graphic>
      </p:graphicFrame>
    </p:spTree>
    <p:extLst>
      <p:ext uri="{BB962C8B-B14F-4D97-AF65-F5344CB8AC3E}">
        <p14:creationId xmlns:p14="http://schemas.microsoft.com/office/powerpoint/2010/main" val="2010515843"/>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33</TotalTime>
  <Words>2820</Words>
  <Application>Microsoft Office PowerPoint</Application>
  <PresentationFormat>Breedbeeld</PresentationFormat>
  <Paragraphs>409</Paragraphs>
  <Slides>38</Slides>
  <Notes>29</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38</vt:i4>
      </vt:variant>
    </vt:vector>
  </HeadingPairs>
  <TitlesOfParts>
    <vt:vector size="44" baseType="lpstr">
      <vt:lpstr>Aptos</vt:lpstr>
      <vt:lpstr>Aptos Display</vt:lpstr>
      <vt:lpstr>Arial</vt:lpstr>
      <vt:lpstr>Cascadia Mono</vt:lpstr>
      <vt:lpstr>Consolas</vt:lpstr>
      <vt:lpstr>Kantoorthema</vt:lpstr>
      <vt:lpstr>Effectieve Business Intelligence</vt:lpstr>
      <vt:lpstr>Case Alberto’s Italiaans IJs (1)</vt:lpstr>
      <vt:lpstr>Case Alberto’s knelpunten (2)</vt:lpstr>
      <vt:lpstr>Case Alberto’s acties</vt:lpstr>
      <vt:lpstr>Alberto’s opgave inzicht (1.01)</vt:lpstr>
      <vt:lpstr>Alberto’s opgave inzicht (1.01)</vt:lpstr>
      <vt:lpstr>LDM – KPI template</vt:lpstr>
      <vt:lpstr>KPI template (eenvoudig)</vt:lpstr>
      <vt:lpstr>KPI Voorbeeld (eenvoudig)</vt:lpstr>
      <vt:lpstr>Alberto KPI opgave (1.02)</vt:lpstr>
      <vt:lpstr>Alberto KPI opgave (1.03)</vt:lpstr>
      <vt:lpstr>Alberto Opgave Select</vt:lpstr>
      <vt:lpstr>Alberto Opgave Select basis (2.01)</vt:lpstr>
      <vt:lpstr>Alberto Opgave Select uitbreiding (3.05 en 3.06)</vt:lpstr>
      <vt:lpstr>Alberto Opgave Join (4.05 en 4.06)</vt:lpstr>
      <vt:lpstr>Voorbeeld en opgave Boolean</vt:lpstr>
      <vt:lpstr>Alberto Opgave Select booleans (5.08 en 5.09)</vt:lpstr>
      <vt:lpstr>Extra Alberto Opgave Select</vt:lpstr>
      <vt:lpstr>Alberto Opgave Select berekenen (6.07)</vt:lpstr>
      <vt:lpstr>Alberto Opgave Select berekenen (6.08 en 6.09)</vt:lpstr>
      <vt:lpstr>Alberto Opgave Dashboarding obv SQL (7.02)</vt:lpstr>
      <vt:lpstr>Alberto Opgave Dashboarding obv SQL (7.03)</vt:lpstr>
      <vt:lpstr>Extra Alberto Opgave PowerBI</vt:lpstr>
      <vt:lpstr>Alberto opgave KNMI API</vt:lpstr>
      <vt:lpstr>Alberto opgave KNMI API (8.02)</vt:lpstr>
      <vt:lpstr>Alberto opgave Drill down en rollup (9.01)</vt:lpstr>
      <vt:lpstr>Opgave Dimensioneel model van je eigen context</vt:lpstr>
      <vt:lpstr>Alberto opgave Drill down en rollup (9.01)</vt:lpstr>
      <vt:lpstr>Voorbeeld</vt:lpstr>
      <vt:lpstr>Alberto opgave Dimensioneel Model</vt:lpstr>
      <vt:lpstr>OLTP datamodel</vt:lpstr>
      <vt:lpstr>Template Dimensioneel Model</vt:lpstr>
      <vt:lpstr>Alberto opgave KPIs naar queries in het dimensioneel model</vt:lpstr>
      <vt:lpstr>Extra Alberto opgave KPIs naar queries in het dimensioneel model en een dashboard</vt:lpstr>
      <vt:lpstr>Extra Alberto opgave Klimaatinvloeden op omzet</vt:lpstr>
      <vt:lpstr>Extra Alberto opgave Bezorging en bezorgers</vt:lpstr>
      <vt:lpstr>Opgave data analyse</vt:lpstr>
      <vt:lpstr>Eindopdracht Alberto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Bert Dingemans</dc:creator>
  <cp:lastModifiedBy>Bert Dingemans</cp:lastModifiedBy>
  <cp:revision>5</cp:revision>
  <dcterms:created xsi:type="dcterms:W3CDTF">2025-07-30T09:26:24Z</dcterms:created>
  <dcterms:modified xsi:type="dcterms:W3CDTF">2025-08-01T07:34:07Z</dcterms:modified>
</cp:coreProperties>
</file>